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6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482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pos="2880">
          <p15:clr>
            <a:srgbClr val="A4A3A4"/>
          </p15:clr>
        </p15:guide>
        <p15:guide id="7" pos="204">
          <p15:clr>
            <a:srgbClr val="A4A3A4"/>
          </p15:clr>
        </p15:guide>
        <p15:guide id="8" pos="555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hsWINWmoz11IFaM9c9G0KJ9WrW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D044E5-B4BB-4382-8971-C1CA1B56989B}">
  <a:tblStyle styleId="{06D044E5-B4BB-4382-8971-C1CA1B56989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04" y="114"/>
      </p:cViewPr>
      <p:guideLst>
        <p:guide orient="horz" pos="436"/>
        <p:guide orient="horz" pos="4110"/>
        <p:guide orient="horz" pos="2160"/>
        <p:guide orient="horz" pos="482"/>
        <p:guide orient="horz" pos="4065"/>
        <p:guide pos="2880"/>
        <p:guide pos="204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e5e59d2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79" name="Google Shape;279;g13e5e59d2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e5e59d21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85" name="Google Shape;285;g13e5e59d2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e5e59d2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91" name="Google Shape;291;g13e5e59d2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e5e59d21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297" name="Google Shape;297;g13e5e59d21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5e59d21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03" name="Google Shape;303;g13e5e59d21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5e59d21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09" name="Google Shape;309;g13e5e59d21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e5e59d21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15" name="Google Shape;315;g13e5e59d21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e5e59d2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21" name="Google Shape;321;g13e5e59d2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e5e59d21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27" name="Google Shape;327;g13e5e59d21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e5e59d21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33" name="Google Shape;333;g13e5e59d21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e5e59d21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39" name="Google Shape;339;g13e5e59d21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e5e59d21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46" name="Google Shape;346;g13e5e59d21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e5e59d21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52" name="Google Shape;352;g13e5e59d21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e6e297c2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58" name="Google Shape;358;g13e6e297c2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e2a1561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13e2a1561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e67b9d5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64" name="Google Shape;364;g13e67b9d5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e67b9d5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70" name="Google Shape;370;g13e67b9d5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e67b9d5f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376" name="Google Shape;376;g13e67b9d5f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e1e5279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13e1e5279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g13e1e52790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e3ceba650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13e3ceba650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g13e3ceba650_4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e3ceba65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13e3ceba65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g13e3ceba650_4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e3ceba650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13e3ceba650_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g13e3ceba650_4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e3ceba650_4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13e3ceba650_4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g13e3ceba650_4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e3ceba650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3e3ceba650_4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13e3ceba650_4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3e3ceba650_4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13e3ceba650_4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13e3ceba650_4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e3ceba650_4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13e3ceba650_4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g13e3ceba650_4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3e3ceba650_4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13e3ceba650_4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9" name="Google Shape;519;g13e3ceba650_4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e3ceba65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13e3ceba65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g13e3ceba650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e3ceba650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13e3ceba650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13e3ceba650_3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e3ceba650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3e3ceba650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3e3ceba650_3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e3ceba650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g13e3ceba650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588" name="Google Shape;588;g13e3ceba650_5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e3ceba650_5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13e3ceba650_5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04" name="Google Shape;604;g13e3ceba650_5_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3e3ceba650_5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13e3ceba650_5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18" name="Google Shape;618;g13e3ceba650_5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3e3ceba650_5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13e3ceba650_5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34" name="Google Shape;634;g13e3ceba650_5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e3ceba650_5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13e3ceba650_5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46" name="Google Shape;646;g13e3ceba650_5_3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3e3ceba650_5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13e3ceba650_5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62" name="Google Shape;662;g13e3ceba650_5_4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e3ceba650_5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13e3ceba650_5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72" name="Google Shape;672;g13e3ceba650_5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3e3ceba650_5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13e3ceba650_5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688" name="Google Shape;688;g13e3ceba650_5_5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e3ceba650_5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13e3ceba650_5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endParaRPr/>
          </a:p>
        </p:txBody>
      </p:sp>
      <p:sp>
        <p:nvSpPr>
          <p:cNvPr id="702" name="Google Shape;702;g13e3ceba650_5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8" name="Google Shape;7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5" name="Google Shape;7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9" name="Google Shape;74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3" name="Google Shape;7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1" name="Google Shape;79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5" name="Google Shape;80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2" name="Google Shape;82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0" name="Google Shape;8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6" name="Google Shape;8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2" name="Google Shape;8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0" name="Google Shape;8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8" name="Google Shape;88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4" name="Google Shape;8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0" name="Google Shape;9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6" name="Google Shape;9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2" name="Google Shape;9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8" name="Google Shape;91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0" name="Google Shape;95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9" name="Google Shape;95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2" name="Google Shape;9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0" y="188640"/>
            <a:ext cx="107504" cy="432048"/>
          </a:xfrm>
          <a:prstGeom prst="rect">
            <a:avLst/>
          </a:prstGeom>
          <a:solidFill>
            <a:srgbClr val="0746C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 txBox="1"/>
          <p:nvPr/>
        </p:nvSpPr>
        <p:spPr>
          <a:xfrm>
            <a:off x="8505646" y="6422148"/>
            <a:ext cx="387628" cy="36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950" tIns="51975" rIns="103950" bIns="519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ko-KR" sz="1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1"/>
          <p:cNvSpPr/>
          <p:nvPr/>
        </p:nvSpPr>
        <p:spPr>
          <a:xfrm>
            <a:off x="6857847" y="6513776"/>
            <a:ext cx="19195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3F3F3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숙박예약관리시스템 서비스 개발 발표</a:t>
            </a:r>
            <a:r>
              <a:rPr lang="ko-KR" altLang="en-US" sz="800" b="0" i="0" u="none" strike="noStrike" cap="none">
                <a:solidFill>
                  <a:srgbClr val="3F3F3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</a:t>
            </a:r>
            <a:endParaRPr sz="800" b="0" i="0" u="none" strike="noStrike" cap="none">
              <a:solidFill>
                <a:srgbClr val="3F3F3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 descr="C:\Users\KIMILHO\Desktop\표지.jpg"/>
          <p:cNvPicPr preferRelativeResize="0"/>
          <p:nvPr/>
        </p:nvPicPr>
        <p:blipFill rotWithShape="1">
          <a:blip r:embed="rId3">
            <a:alphaModFix/>
          </a:blip>
          <a:srcRect l="12502" r="12502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83060">
                  <a:alpha val="83137"/>
                </a:srgbClr>
              </a:gs>
              <a:gs pos="37000">
                <a:srgbClr val="083060">
                  <a:alpha val="83137"/>
                </a:srgbClr>
              </a:gs>
              <a:gs pos="100000">
                <a:srgbClr val="083060">
                  <a:alpha val="5137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246685" y="6029072"/>
            <a:ext cx="26506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2022. 07. 2</a:t>
            </a:r>
            <a:r>
              <a:rPr lang="en-US" altLang="ko-KR" sz="170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</a:t>
            </a:r>
            <a:r>
              <a:rPr lang="ko-KR" sz="17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</a:t>
            </a:r>
            <a:endParaRPr sz="17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83568" y="707107"/>
            <a:ext cx="75057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Team1</a:t>
            </a:r>
            <a:endParaRPr sz="1400" b="1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3200" b="1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endParaRPr sz="3200" b="1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발표문</a:t>
            </a:r>
            <a:endParaRPr sz="3200" b="1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99592" y="3968208"/>
            <a:ext cx="76329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○ 개 발   기  간 :  2022-06-21 ~ 2022-07-25  (총 34일)</a:t>
            </a:r>
            <a:endParaRPr sz="1400" b="1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○ 팀 명 : 1조</a:t>
            </a:r>
            <a:endParaRPr sz="1400" b="1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○ 팀 원: 윤승환, 장순현, 김규린, 박지은</a:t>
            </a:r>
            <a:endParaRPr sz="1400" b="1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7"/>
          <p:cNvSpPr txBox="1"/>
          <p:nvPr/>
        </p:nvSpPr>
        <p:spPr>
          <a:xfrm>
            <a:off x="179500" y="235375"/>
            <a:ext cx="36258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Ⅲ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Project 기반기술｜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2. </a:t>
            </a:r>
            <a:r>
              <a:rPr lang="ko-KR" altLang="en-US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프론트엔드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222" name="Google Shape;22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9575" y="957250"/>
            <a:ext cx="3048000" cy="24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7"/>
          <p:cNvSpPr txBox="1"/>
          <p:nvPr/>
        </p:nvSpPr>
        <p:spPr>
          <a:xfrm>
            <a:off x="323849" y="3501338"/>
            <a:ext cx="8321381" cy="299939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CSS</a:t>
            </a:r>
            <a:r>
              <a:rPr lang="ko-KR" sz="1100" b="0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마크업 언어가 실제 표시되는 방법을 기술하는 언어로, HTML과 XHTML에 주로 쓰이며, XML에서도 사용할 수 있다. W3C의 표준이며, 레이아웃과 스타일을 정의할 때의 자유도가 높다.</a:t>
            </a:r>
            <a:endParaRPr sz="1100" b="0" i="0" u="none" strike="noStrike" cap="none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JavaScript </a:t>
            </a:r>
            <a:endParaRPr sz="1100" b="1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객체 기반의 스크립트 프로그래밍 언어로, 웹브라우저 내에서 주로 사용하며, 다른 응용 프로그램의 내장 객체에도 접근할 수 있는 기능을 가지고 있다. </a:t>
            </a:r>
            <a:endParaRPr sz="1100" b="0" i="0" u="none" strike="noStrike" cap="none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jQuery</a:t>
            </a:r>
            <a:r>
              <a:rPr lang="ko-KR" sz="1100" b="0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클라이언트 사이드 조작을 단순화 하도록 설계된 크로스 플랫폼의 자바스크립트 라이브러리로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존 레식이 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2006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뉴욕 시 바 캠프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(Barcamp NYC)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공식적으로 소개하였다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오늘날 가장 인기있는 자바스크립트 라이브러리 중 하나이다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Bootstrap</a:t>
            </a:r>
          </a:p>
          <a:p>
            <a:pPr>
              <a:lnSpc>
                <a:spcPct val="115000"/>
              </a:lnSpc>
              <a:buSzPts val="1100"/>
            </a:pP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프론트엔드 개발을 빠르고 쉽게 할 수 있는 프레임 워크로 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기반의 템플릿 양식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네비게이션 및 기타 페이지를 구성하는 요소가 포함된다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en-US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224" name="Google Shape;224;p47"/>
          <p:cNvCxnSpPr/>
          <p:nvPr/>
        </p:nvCxnSpPr>
        <p:spPr>
          <a:xfrm>
            <a:off x="4465274" y="722355"/>
            <a:ext cx="0" cy="2734145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7FB48D8-1B5B-DFB8-2782-CE46C024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3" y="1069809"/>
            <a:ext cx="2636978" cy="21936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/>
        </p:nvSpPr>
        <p:spPr>
          <a:xfrm>
            <a:off x="179500" y="235375"/>
            <a:ext cx="36258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Ⅲ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Project 기반기술｜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3. DB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230" name="Google Shape;23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00" y="960174"/>
            <a:ext cx="3625876" cy="203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8"/>
          <p:cNvSpPr txBox="1"/>
          <p:nvPr/>
        </p:nvSpPr>
        <p:spPr>
          <a:xfrm>
            <a:off x="552450" y="3386000"/>
            <a:ext cx="3678300" cy="14772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현재 유닉스 환경에서 가장 널리 사용되는 RDBMS이다. 검색이나 업데이트용 언어로는 국제표준화기구의 표준 구조 화 조회 언어와 PL/SQL을 지원한다.  </a:t>
            </a:r>
            <a:endParaRPr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232" name="Google Shape;232;p48"/>
          <p:cNvSpPr txBox="1"/>
          <p:nvPr/>
        </p:nvSpPr>
        <p:spPr>
          <a:xfrm>
            <a:off x="4909925" y="3386000"/>
            <a:ext cx="3678300" cy="212362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세계에서 가장 많이 쓰이는오픈 소스의 관계형 데이터베이스 관리 시스템(RDBMS) </a:t>
            </a:r>
            <a:endParaRPr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다중 스레드, 다중 사용자 형식의 구조질의어 형식의 데이터 베이스 관리 시스템으로, Qt처럼 이중 라이선스가 적용된다.</a:t>
            </a:r>
            <a:endParaRPr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pic>
        <p:nvPicPr>
          <p:cNvPr id="233" name="Google Shape;233;p48"/>
          <p:cNvPicPr preferRelativeResize="0"/>
          <p:nvPr/>
        </p:nvPicPr>
        <p:blipFill rotWithShape="1">
          <a:blip r:embed="rId4">
            <a:alphaModFix/>
          </a:blip>
          <a:srcRect b="11363"/>
          <a:stretch/>
        </p:blipFill>
        <p:spPr>
          <a:xfrm>
            <a:off x="4909925" y="419725"/>
            <a:ext cx="3081200" cy="273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48"/>
          <p:cNvCxnSpPr/>
          <p:nvPr/>
        </p:nvCxnSpPr>
        <p:spPr>
          <a:xfrm>
            <a:off x="4456037" y="898740"/>
            <a:ext cx="0" cy="484370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/>
        </p:nvSpPr>
        <p:spPr>
          <a:xfrm>
            <a:off x="179500" y="235375"/>
            <a:ext cx="36258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Ⅲ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Project 기반기술｜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4. 프레임워크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240" name="Google Shape;24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050" y="1271970"/>
            <a:ext cx="2196900" cy="15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6275" y="1493349"/>
            <a:ext cx="2531449" cy="124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5050" y="1306173"/>
            <a:ext cx="2155100" cy="16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9"/>
          <p:cNvSpPr txBox="1"/>
          <p:nvPr/>
        </p:nvSpPr>
        <p:spPr>
          <a:xfrm>
            <a:off x="73462" y="3386000"/>
            <a:ext cx="2660068" cy="196204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자바 플랫폼을 위한 오픈소스 애플리케이션 프레임워크로, 동적인 웹 사이트를 개발하기 위한 여러 가지 서비스를 제공하고 있다.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대한민국 공공기관의 웹 서비스 개발 시 사 용을 권장하고 있는 전자정부 표준 프레임워크의 기반 기술로서 쓰이고 있다.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244" name="Google Shape;244;p49"/>
          <p:cNvSpPr txBox="1"/>
          <p:nvPr/>
        </p:nvSpPr>
        <p:spPr>
          <a:xfrm>
            <a:off x="2982760" y="3402550"/>
            <a:ext cx="3067057" cy="145421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Java를 위한 프로젝트 라이프사이클을 관리하는데 목적으로 하는 빌드 도구로,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이에 따라 컴파일과 빌드를 동시에 수행, 테스트를 병행하거나 서버측 Deploy 자원을 관리할 수 있는 환경을 제공 한다. 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245" name="Google Shape;245;p49"/>
          <p:cNvSpPr txBox="1"/>
          <p:nvPr/>
        </p:nvSpPr>
        <p:spPr>
          <a:xfrm>
            <a:off x="6409022" y="3402550"/>
            <a:ext cx="2577960" cy="196204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SQL에 기반한 데이터베이스와 자바 등 을 연결시키는 역할을 하는 영속성 프레임워크로, MyBatis를 사용하면 관계형 데이터베이스에 접근하기 위해 필요한 일련의 자바 코드를 현저히 줄일 수 있고, 간단한 XML 기술을 사용하여 SQL문을 Map에 간편하게 매핑할 수 있다.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246" name="Google Shape;246;p49"/>
          <p:cNvCxnSpPr/>
          <p:nvPr/>
        </p:nvCxnSpPr>
        <p:spPr>
          <a:xfrm>
            <a:off x="2830437" y="1007148"/>
            <a:ext cx="0" cy="484370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49"/>
          <p:cNvCxnSpPr/>
          <p:nvPr/>
        </p:nvCxnSpPr>
        <p:spPr>
          <a:xfrm>
            <a:off x="6229419" y="964148"/>
            <a:ext cx="0" cy="484370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/>
        </p:nvSpPr>
        <p:spPr>
          <a:xfrm>
            <a:off x="179500" y="235375"/>
            <a:ext cx="36258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Ⅲ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Project 기반기술｜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 버전관리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253" name="Google Shape;25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00" y="941119"/>
            <a:ext cx="4176906" cy="27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9750" y="1104649"/>
            <a:ext cx="3952451" cy="222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0"/>
          <p:cNvSpPr txBox="1"/>
          <p:nvPr/>
        </p:nvSpPr>
        <p:spPr>
          <a:xfrm>
            <a:off x="428800" y="3733800"/>
            <a:ext cx="3678300" cy="1157979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프로그램 등의 소스 코드 관리를 위한 분산 버전 관리 시스템이다. 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기하학적 불변 이론을 바탕으로 설계됐고, 빠른 수행 속도에 중점을 두고 있는 것이 특징이다. 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256" name="Google Shape;256;p50"/>
          <p:cNvSpPr txBox="1"/>
          <p:nvPr/>
        </p:nvSpPr>
        <p:spPr>
          <a:xfrm>
            <a:off x="4756825" y="3690800"/>
            <a:ext cx="3678300" cy="1157979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분산 버전 관리 툴인 Git을 사용하는 프로젝트를 지원하는 웹 호스팅 서비스이다. 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GitHub는 영리적인 서비스와 오픈소스를 위한 무상 서비스를 모두 제공한다. 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257" name="Google Shape;257;p50"/>
          <p:cNvCxnSpPr/>
          <p:nvPr/>
        </p:nvCxnSpPr>
        <p:spPr>
          <a:xfrm>
            <a:off x="4456037" y="898740"/>
            <a:ext cx="0" cy="484370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/>
        </p:nvSpPr>
        <p:spPr>
          <a:xfrm>
            <a:off x="179500" y="235375"/>
            <a:ext cx="393068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Ⅲ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Project 기반기술｜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6. 개발 툴</a:t>
            </a:r>
            <a:r>
              <a:rPr lang="en-US" alt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ko-KR" altLang="en-US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및 사용 언어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264" name="Google Shape;2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9375" y="809475"/>
            <a:ext cx="2459300" cy="246821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1"/>
          <p:cNvSpPr txBox="1"/>
          <p:nvPr/>
        </p:nvSpPr>
        <p:spPr>
          <a:xfrm>
            <a:off x="4768424" y="3515475"/>
            <a:ext cx="3756739" cy="120029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C/C++, JavaScript/TypeScript, PHP, Java, HTML5 </a:t>
            </a:r>
            <a:r>
              <a:rPr lang="ko-KR" altLang="en-US" sz="11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</a:t>
            </a: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프로그래밍 언어를 위한 다양한 플러그인과 함께 편집기를 사용하여 소프트웨어 애플리케이션을 개발할 때 사용할 수 있는 오픈 소스 Java IDE(통합 개발 환경)이다.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267" name="Google Shape;267;p51"/>
          <p:cNvCxnSpPr/>
          <p:nvPr/>
        </p:nvCxnSpPr>
        <p:spPr>
          <a:xfrm>
            <a:off x="4456037" y="898740"/>
            <a:ext cx="0" cy="484370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Google Shape;213;p46">
            <a:extLst>
              <a:ext uri="{FF2B5EF4-FFF2-40B4-BE49-F238E27FC236}">
                <a16:creationId xmlns:a16="http://schemas.microsoft.com/office/drawing/2014/main" id="{DCB3FD1F-7AF2-23E5-1BFE-029F6C6928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4425" y="809475"/>
            <a:ext cx="2260151" cy="22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4;p46">
            <a:extLst>
              <a:ext uri="{FF2B5EF4-FFF2-40B4-BE49-F238E27FC236}">
                <a16:creationId xmlns:a16="http://schemas.microsoft.com/office/drawing/2014/main" id="{7BAEDFBD-B836-8459-7E12-5556FAF0CFAF}"/>
              </a:ext>
            </a:extLst>
          </p:cNvPr>
          <p:cNvSpPr txBox="1"/>
          <p:nvPr/>
        </p:nvSpPr>
        <p:spPr>
          <a:xfrm>
            <a:off x="465350" y="3317781"/>
            <a:ext cx="3678300" cy="2215961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썬 마이크로시스템즈의 제임스 고슬링(James Gosling)과 다른 연구원들이 개발한 객체 지향적 프로그래밍 언어 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1991년 그린 프로젝트(Green Project)라는 이름으로 시작해 1995년에 발표했다. 처음에는 가전제품 내에 탑재해 동작하는 프로그램을 위해 개발했지만 현재 웹 애플리케이션 개발에 가장 많이 사용하는 언어 가운데 하나이고, 모바일 기기용 소프트웨어 개발에도 널리 사용하고 있다. </a:t>
            </a:r>
            <a:endParaRPr sz="11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/>
          <p:nvPr/>
        </p:nvSpPr>
        <p:spPr>
          <a:xfrm>
            <a:off x="29967" y="3420568"/>
            <a:ext cx="9147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52" descr="C:\Users\KIMILHO\Desktop\목차.jpg"/>
          <p:cNvPicPr preferRelativeResize="0"/>
          <p:nvPr/>
        </p:nvPicPr>
        <p:blipFill rotWithShape="1">
          <a:blip r:embed="rId3">
            <a:alphaModFix/>
          </a:blip>
          <a:srcRect t="25180" r="10217" b="29245"/>
          <a:stretch/>
        </p:blipFill>
        <p:spPr>
          <a:xfrm>
            <a:off x="-2910" y="0"/>
            <a:ext cx="914691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2"/>
          <p:cNvSpPr/>
          <p:nvPr/>
        </p:nvSpPr>
        <p:spPr>
          <a:xfrm>
            <a:off x="-1" y="1"/>
            <a:ext cx="9144000" cy="3429000"/>
          </a:xfrm>
          <a:prstGeom prst="rect">
            <a:avLst/>
          </a:prstGeom>
          <a:gradFill>
            <a:gsLst>
              <a:gs pos="0">
                <a:srgbClr val="083060">
                  <a:alpha val="48235"/>
                </a:srgbClr>
              </a:gs>
              <a:gs pos="100000">
                <a:srgbClr val="083060">
                  <a:alpha val="4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548747" y="4212744"/>
            <a:ext cx="40465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2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Ⅳ. DBMS 설계</a:t>
            </a:r>
            <a:endParaRPr sz="3000" b="0" i="0" u="none" strike="noStrike" cap="none">
              <a:solidFill>
                <a:srgbClr val="59595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55DF5-3B68-D0A3-CFA4-D4BDB92E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" y="1403927"/>
            <a:ext cx="2806489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C89448FD-9BAA-EAB5-0C68-39DAE316C3E6}"/>
              </a:ext>
            </a:extLst>
          </p:cNvPr>
          <p:cNvSpPr txBox="1"/>
          <p:nvPr/>
        </p:nvSpPr>
        <p:spPr>
          <a:xfrm>
            <a:off x="4953109" y="221243"/>
            <a:ext cx="3849789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11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e5e59d210_0_0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Ⅳ. DBMS 설계｜물리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Modeling</a:t>
            </a:r>
            <a:endParaRPr sz="1300" b="0" i="0" u="none" strike="noStrike" cap="none">
              <a:solidFill>
                <a:srgbClr val="A5A5A5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282" name="Google Shape;282;g13e5e59d21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8697"/>
            <a:ext cx="9143997" cy="574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e5e59d210_0_5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Ⅳ. DBMS 설계｜논리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Modeling</a:t>
            </a:r>
            <a:endParaRPr sz="1300" b="0" i="0" u="none" strike="noStrike" cap="none">
              <a:solidFill>
                <a:srgbClr val="A5A5A5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288" name="Google Shape;288;g13e5e59d210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0942"/>
            <a:ext cx="9143999" cy="531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e5e59d210_0_10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Ⅳ. DBMS 설계｜ ADMIN_INFO</a:t>
            </a:r>
            <a:endParaRPr sz="16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294" name="Google Shape;294;g13e5e59d210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626" y="1054100"/>
            <a:ext cx="8538628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e5e59d210_0_15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 </a:t>
            </a:r>
            <a:r>
              <a:rPr lang="en-US" altLang="ko-KR"/>
              <a:t>AREA_CODE</a:t>
            </a:r>
            <a:endParaRPr/>
          </a:p>
        </p:txBody>
      </p:sp>
      <p:pic>
        <p:nvPicPr>
          <p:cNvPr id="300" name="Google Shape;300;g13e5e59d210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949" y="879474"/>
            <a:ext cx="7289800" cy="497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-6977" y="3420568"/>
            <a:ext cx="9147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" descr="C:\Users\KIMILHO\Desktop\목차.jpg"/>
          <p:cNvPicPr preferRelativeResize="0"/>
          <p:nvPr/>
        </p:nvPicPr>
        <p:blipFill rotWithShape="1">
          <a:blip r:embed="rId3">
            <a:alphaModFix/>
          </a:blip>
          <a:srcRect t="25184" r="10220" b="29245"/>
          <a:stretch/>
        </p:blipFill>
        <p:spPr>
          <a:xfrm>
            <a:off x="-2910" y="0"/>
            <a:ext cx="9146909" cy="34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-1" y="1"/>
            <a:ext cx="9143999" cy="3429000"/>
          </a:xfrm>
          <a:prstGeom prst="rect">
            <a:avLst/>
          </a:prstGeom>
          <a:gradFill>
            <a:gsLst>
              <a:gs pos="0">
                <a:srgbClr val="083060">
                  <a:alpha val="48235"/>
                </a:srgbClr>
              </a:gs>
              <a:gs pos="100000">
                <a:srgbClr val="083060">
                  <a:alpha val="4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953109" y="221243"/>
            <a:ext cx="3849789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11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2"/>
          <p:cNvGrpSpPr/>
          <p:nvPr/>
        </p:nvGrpSpPr>
        <p:grpSpPr>
          <a:xfrm>
            <a:off x="107504" y="3428999"/>
            <a:ext cx="2419800" cy="577831"/>
            <a:chOff x="2150651" y="4045927"/>
            <a:chExt cx="2419800" cy="577831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2150651" y="4045927"/>
              <a:ext cx="2419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ko-KR" sz="3100" b="0" i="0" u="none" strike="noStrike" cap="none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CONTENTS</a:t>
              </a:r>
              <a:endParaRPr sz="31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01" name="Google Shape;101;p2"/>
            <p:cNvCxnSpPr/>
            <p:nvPr/>
          </p:nvCxnSpPr>
          <p:spPr>
            <a:xfrm>
              <a:off x="2251494" y="4623758"/>
              <a:ext cx="379563" cy="0"/>
            </a:xfrm>
            <a:prstGeom prst="straightConnector1">
              <a:avLst/>
            </a:prstGeom>
            <a:noFill/>
            <a:ln w="9525" cap="flat" cmpd="sng">
              <a:solidFill>
                <a:srgbClr val="0746C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2" name="Google Shape;102;p2"/>
          <p:cNvGrpSpPr/>
          <p:nvPr/>
        </p:nvGrpSpPr>
        <p:grpSpPr>
          <a:xfrm>
            <a:off x="585434" y="4124785"/>
            <a:ext cx="7769931" cy="960222"/>
            <a:chOff x="328637" y="4029929"/>
            <a:chExt cx="7769931" cy="960222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1859486" y="4029929"/>
              <a:ext cx="20409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Ⅱ Project 개발 일정</a:t>
              </a:r>
              <a:endParaRPr sz="14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3882751" y="4029929"/>
              <a:ext cx="2422800" cy="960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Ⅲ Project 기반 기술</a:t>
              </a:r>
              <a:endParaRPr sz="14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3-1 서버	3-2 클라이언트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3-3 DB	3-4 프레임워크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3-5 버전관리	3-6 개발 툴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6444068" y="4029929"/>
              <a:ext cx="16545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Ⅳ DBMS 설계</a:t>
              </a:r>
              <a:endParaRPr sz="14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328637" y="4029929"/>
              <a:ext cx="1571400" cy="757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Ⅰ project 목적</a:t>
              </a:r>
              <a:endParaRPr sz="14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1-1 개발 목적 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1-2 주요 기능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585434" y="5601813"/>
            <a:ext cx="7919631" cy="1163355"/>
            <a:chOff x="178937" y="5506957"/>
            <a:chExt cx="7919631" cy="1163355"/>
          </a:xfrm>
        </p:grpSpPr>
        <p:sp>
          <p:nvSpPr>
            <p:cNvPr id="108" name="Google Shape;108;p2"/>
            <p:cNvSpPr txBox="1"/>
            <p:nvPr/>
          </p:nvSpPr>
          <p:spPr>
            <a:xfrm>
              <a:off x="178937" y="5506957"/>
              <a:ext cx="1870800" cy="1163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Ⅴ Project 실행화면</a:t>
              </a:r>
              <a:endParaRPr sz="14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5-1 사용자 화면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5-2 사업자 화면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5-3 관리자 화면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3879018" y="5540716"/>
              <a:ext cx="2422779" cy="350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Ⅶ 훈련 교사 및 팀원 소개</a:t>
              </a:r>
              <a:endParaRPr sz="11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6444068" y="5506957"/>
              <a:ext cx="16545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Ⅷ Project 후기</a:t>
              </a:r>
              <a:endParaRPr sz="14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1847664" y="5506957"/>
              <a:ext cx="2124000" cy="1163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Ⅵ Project 구현</a:t>
              </a:r>
              <a:endParaRPr sz="14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6-1 controller	6-2 domain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6-3 mapper	6-4 security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6-5 service	6-6 mapper.xml	</a:t>
              </a:r>
              <a:endParaRPr sz="1100" b="0" i="0" u="none" strike="noStrike" cap="none">
                <a:solidFill>
                  <a:srgbClr val="59595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574ABC-F6AE-4D32-4D68-CC214B61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" y="1403927"/>
            <a:ext cx="2806489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e5e59d210_0_20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 </a:t>
            </a:r>
            <a:r>
              <a:rPr lang="en-US" altLang="ko-KR"/>
              <a:t>BO_INFO </a:t>
            </a:r>
            <a:endParaRPr/>
          </a:p>
        </p:txBody>
      </p:sp>
      <p:pic>
        <p:nvPicPr>
          <p:cNvPr id="306" name="Google Shape;306;g13e5e59d210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575" y="1066800"/>
            <a:ext cx="8716139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e5e59d210_0_25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 </a:t>
            </a:r>
            <a:r>
              <a:rPr lang="en-US" altLang="ko-KR"/>
              <a:t>CO_INFO </a:t>
            </a:r>
            <a:endParaRPr/>
          </a:p>
        </p:txBody>
      </p:sp>
      <p:pic>
        <p:nvPicPr>
          <p:cNvPr id="312" name="Google Shape;312;g13e5e59d210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990599"/>
            <a:ext cx="7848601" cy="515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e5e59d210_0_30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 </a:t>
            </a:r>
            <a:r>
              <a:rPr lang="en-US" altLang="ko-KR"/>
              <a:t>CODE </a:t>
            </a:r>
            <a:endParaRPr/>
          </a:p>
        </p:txBody>
      </p:sp>
      <p:pic>
        <p:nvPicPr>
          <p:cNvPr id="318" name="Google Shape;318;g13e5e59d210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764" y="1263649"/>
            <a:ext cx="8370404" cy="43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e5e59d210_0_35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 </a:t>
            </a:r>
            <a:r>
              <a:rPr lang="en-US" altLang="ko-KR"/>
              <a:t>DAY_SALES</a:t>
            </a:r>
            <a:endParaRPr/>
          </a:p>
        </p:txBody>
      </p:sp>
      <p:pic>
        <p:nvPicPr>
          <p:cNvPr id="324" name="Google Shape;324;g13e5e59d210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74" y="1190625"/>
            <a:ext cx="8287604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e5e59d210_0_40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 </a:t>
            </a:r>
            <a:r>
              <a:rPr lang="en-US" altLang="ko-KR"/>
              <a:t>MM_INFO</a:t>
            </a:r>
            <a:endParaRPr/>
          </a:p>
        </p:txBody>
      </p:sp>
      <p:pic>
        <p:nvPicPr>
          <p:cNvPr id="330" name="Google Shape;330;g13e5e59d210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049" y="1165225"/>
            <a:ext cx="770213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e5e59d210_0_45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</a:t>
            </a:r>
            <a:r>
              <a:rPr lang="en-US" altLang="ko-KR"/>
              <a:t>MON_SALES</a:t>
            </a:r>
            <a:endParaRPr/>
          </a:p>
        </p:txBody>
      </p:sp>
      <p:pic>
        <p:nvPicPr>
          <p:cNvPr id="336" name="Google Shape;336;g13e5e59d210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075" y="1060450"/>
            <a:ext cx="7556498" cy="478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e5e59d210_0_50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</a:t>
            </a:r>
            <a:r>
              <a:rPr lang="en-US" altLang="ko-KR"/>
              <a:t>PIC_INFO</a:t>
            </a:r>
            <a:endParaRPr/>
          </a:p>
        </p:txBody>
      </p:sp>
      <p:pic>
        <p:nvPicPr>
          <p:cNvPr id="342" name="Google Shape;342;g13e5e59d210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25" y="742950"/>
            <a:ext cx="7239000" cy="537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3e5e59d210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125" y="1079500"/>
            <a:ext cx="6381750" cy="469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e5e59d210_0_56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</a:t>
            </a:r>
            <a:r>
              <a:rPr lang="en-US" altLang="ko-KR"/>
              <a:t>ROOM_INFO</a:t>
            </a:r>
            <a:endParaRPr/>
          </a:p>
        </p:txBody>
      </p:sp>
      <p:pic>
        <p:nvPicPr>
          <p:cNvPr id="349" name="Google Shape;349;g13e5e59d210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100" y="660400"/>
            <a:ext cx="7575549" cy="56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e5e59d210_0_61"/>
          <p:cNvSpPr txBox="1"/>
          <p:nvPr/>
        </p:nvSpPr>
        <p:spPr>
          <a:xfrm>
            <a:off x="179500" y="235375"/>
            <a:ext cx="36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Ⅳ. DBMS </a:t>
            </a:r>
            <a:r>
              <a:rPr lang="ko-KR" altLang="en-US"/>
              <a:t>설계｜</a:t>
            </a:r>
            <a:r>
              <a:rPr lang="en-US" altLang="ko-KR"/>
              <a:t>TRIP_INFO</a:t>
            </a:r>
            <a:endParaRPr/>
          </a:p>
        </p:txBody>
      </p:sp>
      <p:pic>
        <p:nvPicPr>
          <p:cNvPr id="355" name="Google Shape;355;g13e5e59d210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" y="793751"/>
            <a:ext cx="8802847" cy="49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e6e297c2c_1_0"/>
          <p:cNvSpPr txBox="1"/>
          <p:nvPr/>
        </p:nvSpPr>
        <p:spPr>
          <a:xfrm>
            <a:off x="179500" y="235375"/>
            <a:ext cx="5264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Process diagram (</a:t>
            </a:r>
            <a:r>
              <a:rPr lang="ko-KR" altLang="en-US"/>
              <a:t>비로그인</a:t>
            </a:r>
            <a:r>
              <a:rPr lang="en-US" altLang="ko-KR"/>
              <a:t>)</a:t>
            </a:r>
            <a:endParaRPr/>
          </a:p>
        </p:txBody>
      </p:sp>
      <p:pic>
        <p:nvPicPr>
          <p:cNvPr id="361" name="Google Shape;361;g13e6e297c2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275"/>
            <a:ext cx="8839200" cy="526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e2a1561a0_0_0"/>
          <p:cNvSpPr/>
          <p:nvPr/>
        </p:nvSpPr>
        <p:spPr>
          <a:xfrm>
            <a:off x="29967" y="3420568"/>
            <a:ext cx="9147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13e2a1561a0_0_0" descr="C:\Users\KIMILHO\Desktop\목차.jpg"/>
          <p:cNvPicPr preferRelativeResize="0"/>
          <p:nvPr/>
        </p:nvPicPr>
        <p:blipFill rotWithShape="1">
          <a:blip r:embed="rId3">
            <a:alphaModFix/>
          </a:blip>
          <a:srcRect t="25180" r="10217" b="29245"/>
          <a:stretch/>
        </p:blipFill>
        <p:spPr>
          <a:xfrm>
            <a:off x="-2910" y="0"/>
            <a:ext cx="914691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3e2a1561a0_0_0"/>
          <p:cNvSpPr/>
          <p:nvPr/>
        </p:nvSpPr>
        <p:spPr>
          <a:xfrm>
            <a:off x="-1" y="1"/>
            <a:ext cx="9144000" cy="3429000"/>
          </a:xfrm>
          <a:prstGeom prst="rect">
            <a:avLst/>
          </a:prstGeom>
          <a:gradFill>
            <a:gsLst>
              <a:gs pos="0">
                <a:srgbClr val="083060">
                  <a:alpha val="48235"/>
                </a:srgbClr>
              </a:gs>
              <a:gs pos="100000">
                <a:srgbClr val="083060">
                  <a:alpha val="4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3e2a1561a0_0_0"/>
          <p:cNvSpPr txBox="1"/>
          <p:nvPr/>
        </p:nvSpPr>
        <p:spPr>
          <a:xfrm>
            <a:off x="3895735" y="4981047"/>
            <a:ext cx="15714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300" b="1" i="0" u="none" strike="noStrike" cap="none">
                <a:solidFill>
                  <a:srgbClr val="59595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1-1 개발 목적</a:t>
            </a:r>
            <a:endParaRPr sz="1300" b="1" i="0" u="none" strike="noStrike" cap="none">
              <a:solidFill>
                <a:srgbClr val="59595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300" b="1" i="0" u="none" strike="noStrike" cap="none">
                <a:solidFill>
                  <a:srgbClr val="59595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 </a:t>
            </a:r>
            <a:endParaRPr sz="1300" b="1" i="0" u="none" strike="noStrike" cap="none">
              <a:solidFill>
                <a:srgbClr val="59595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300" b="1" i="0" u="none" strike="noStrike" cap="none">
                <a:solidFill>
                  <a:srgbClr val="59595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1-2 선정이유</a:t>
            </a:r>
            <a:endParaRPr sz="1300" b="1" i="0" u="none" strike="noStrike" cap="none">
              <a:solidFill>
                <a:srgbClr val="59595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21" name="Google Shape;121;g13e2a1561a0_0_0"/>
          <p:cNvSpPr txBox="1"/>
          <p:nvPr/>
        </p:nvSpPr>
        <p:spPr>
          <a:xfrm>
            <a:off x="3161335" y="4014410"/>
            <a:ext cx="304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0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Ⅰ. Project 목적</a:t>
            </a:r>
            <a:endParaRPr sz="3000" b="0" i="0" u="none" strike="noStrike" cap="none">
              <a:solidFill>
                <a:srgbClr val="59595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F1EC9-1BCF-1201-36F7-791FD3A1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" y="1403927"/>
            <a:ext cx="2806489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12C41CF2-1970-00EC-2617-8BD0B5496F78}"/>
              </a:ext>
            </a:extLst>
          </p:cNvPr>
          <p:cNvSpPr txBox="1"/>
          <p:nvPr/>
        </p:nvSpPr>
        <p:spPr>
          <a:xfrm>
            <a:off x="4953109" y="221243"/>
            <a:ext cx="3849789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11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67b9d5fd_0_0"/>
          <p:cNvSpPr txBox="1"/>
          <p:nvPr/>
        </p:nvSpPr>
        <p:spPr>
          <a:xfrm>
            <a:off x="179500" y="235375"/>
            <a:ext cx="5264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Process diagram (</a:t>
            </a:r>
            <a:r>
              <a:rPr lang="ko-KR" altLang="en-US"/>
              <a:t>고객</a:t>
            </a:r>
            <a:r>
              <a:rPr lang="en-US" altLang="ko-KR"/>
              <a:t>)</a:t>
            </a:r>
            <a:endParaRPr/>
          </a:p>
        </p:txBody>
      </p:sp>
      <p:pic>
        <p:nvPicPr>
          <p:cNvPr id="367" name="Google Shape;367;g13e67b9d5f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275"/>
            <a:ext cx="8839200" cy="502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e67b9d5fd_0_5"/>
          <p:cNvSpPr txBox="1"/>
          <p:nvPr/>
        </p:nvSpPr>
        <p:spPr>
          <a:xfrm>
            <a:off x="179500" y="235375"/>
            <a:ext cx="5264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en-US" altLang="ko-KR"/>
              <a:t>Process diagram (</a:t>
            </a:r>
            <a:r>
              <a:rPr lang="ko-KR" altLang="en-US"/>
              <a:t>사업자</a:t>
            </a:r>
            <a:r>
              <a:rPr lang="en-US" altLang="ko-KR"/>
              <a:t>)</a:t>
            </a:r>
            <a:endParaRPr/>
          </a:p>
        </p:txBody>
      </p:sp>
      <p:pic>
        <p:nvPicPr>
          <p:cNvPr id="373" name="Google Shape;373;g13e67b9d5f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275"/>
            <a:ext cx="8839200" cy="510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e67b9d5fd_0_10"/>
          <p:cNvSpPr txBox="1"/>
          <p:nvPr/>
        </p:nvSpPr>
        <p:spPr>
          <a:xfrm>
            <a:off x="179500" y="235375"/>
            <a:ext cx="5264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"/>
              <a:buNone/>
              <a:defRPr sz="1600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/>
              <a:t> </a:t>
            </a:r>
            <a:r>
              <a:rPr lang="en-US" altLang="ko-KR"/>
              <a:t>Process diagram 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endParaRPr/>
          </a:p>
        </p:txBody>
      </p:sp>
      <p:pic>
        <p:nvPicPr>
          <p:cNvPr id="379" name="Google Shape;379;g13e67b9d5f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275"/>
            <a:ext cx="8839200" cy="5112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/>
          <p:nvPr/>
        </p:nvSpPr>
        <p:spPr>
          <a:xfrm>
            <a:off x="29967" y="3420568"/>
            <a:ext cx="9147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53" descr="C:\Users\KIMILHO\Desktop\목차.jpg"/>
          <p:cNvPicPr preferRelativeResize="0"/>
          <p:nvPr/>
        </p:nvPicPr>
        <p:blipFill rotWithShape="1">
          <a:blip r:embed="rId3">
            <a:alphaModFix/>
          </a:blip>
          <a:srcRect t="25180" r="10217" b="29245"/>
          <a:stretch/>
        </p:blipFill>
        <p:spPr>
          <a:xfrm>
            <a:off x="-2910" y="0"/>
            <a:ext cx="914691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/>
          <p:nvPr/>
        </p:nvSpPr>
        <p:spPr>
          <a:xfrm>
            <a:off x="-1" y="1"/>
            <a:ext cx="9144000" cy="3429000"/>
          </a:xfrm>
          <a:prstGeom prst="rect">
            <a:avLst/>
          </a:prstGeom>
          <a:gradFill>
            <a:gsLst>
              <a:gs pos="0">
                <a:srgbClr val="083060">
                  <a:alpha val="48235"/>
                </a:srgbClr>
              </a:gs>
              <a:gs pos="100000">
                <a:srgbClr val="083060">
                  <a:alpha val="4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3"/>
          <p:cNvSpPr txBox="1"/>
          <p:nvPr/>
        </p:nvSpPr>
        <p:spPr>
          <a:xfrm>
            <a:off x="2122381" y="4042119"/>
            <a:ext cx="489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2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Ⅴ. Project 실행 화면</a:t>
            </a:r>
            <a:endParaRPr sz="3000" b="0" i="0" u="none" strike="noStrike" cap="none">
              <a:solidFill>
                <a:srgbClr val="59595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2428209" y="4892187"/>
            <a:ext cx="4590472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0" i="0" u="none" strike="noStrike" cap="none">
                <a:solidFill>
                  <a:srgbClr val="59595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5-1 사용자 화면</a:t>
            </a:r>
            <a:endParaRPr sz="14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0" i="0" u="none" strike="noStrike" cap="none">
                <a:solidFill>
                  <a:srgbClr val="59595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5-2 사업자 화면</a:t>
            </a:r>
            <a:endParaRPr sz="14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0" i="0" u="none" strike="noStrike" cap="none">
                <a:solidFill>
                  <a:srgbClr val="59595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5-3 관리자 화면</a:t>
            </a:r>
            <a:endParaRPr sz="1400"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8BEBC-ADB0-4975-1386-C12D9FD3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" y="1403927"/>
            <a:ext cx="2806489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039A4776-87C1-9E7C-60DE-2B6760F96901}"/>
              </a:ext>
            </a:extLst>
          </p:cNvPr>
          <p:cNvSpPr txBox="1"/>
          <p:nvPr/>
        </p:nvSpPr>
        <p:spPr>
          <a:xfrm>
            <a:off x="4953109" y="221243"/>
            <a:ext cx="3849789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11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e1e527903_0_0"/>
          <p:cNvSpPr txBox="1"/>
          <p:nvPr/>
        </p:nvSpPr>
        <p:spPr>
          <a:xfrm>
            <a:off x="179497" y="235375"/>
            <a:ext cx="52237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홈페이지 메인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396" name="Google Shape;396;g13e1e5279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497" y="723849"/>
            <a:ext cx="6254028" cy="334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3e1e52790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497" y="4073236"/>
            <a:ext cx="6254028" cy="2784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g13e1e527903_0_0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g13e1e527903_0_0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3e1e527903_0_0"/>
          <p:cNvSpPr/>
          <p:nvPr/>
        </p:nvSpPr>
        <p:spPr>
          <a:xfrm>
            <a:off x="4008582" y="723849"/>
            <a:ext cx="914400" cy="19410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3e1e527903_0_0"/>
          <p:cNvSpPr txBox="1"/>
          <p:nvPr/>
        </p:nvSpPr>
        <p:spPr>
          <a:xfrm>
            <a:off x="3867926" y="460214"/>
            <a:ext cx="2813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2" name="Google Shape;402;g13e1e527903_0_0"/>
          <p:cNvGraphicFramePr/>
          <p:nvPr>
            <p:extLst>
              <p:ext uri="{D42A27DB-BD31-4B8C-83A1-F6EECF244321}">
                <p14:modId xmlns:p14="http://schemas.microsoft.com/office/powerpoint/2010/main" val="2794635056"/>
              </p:ext>
            </p:extLst>
          </p:nvPr>
        </p:nvGraphicFramePr>
        <p:xfrm>
          <a:off x="6594763" y="332509"/>
          <a:ext cx="2540000" cy="456732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회원가입 버튼 클릭 시 회원가입 할 수 있는 화면으로 이동합니다.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로그인 버튼 클릭 시 로그인 할 수 있는 화면으로 이동합니다.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각 버튼을 클릭시 관련 화면으로 이동합니다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메인 - 메인사이트 이동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소개 - 홈페이지 소개 페이지 이동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서비스 - 추천여행지 목록 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숙소카테고리 - 카테고리별 숙소 목록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qna - 질문사항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각 카테고리별 둘러보기 버튼을 클릭 시 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해당 카테고리의 저장된 숙소를 볼 수 있습니다.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검색하기 버튼 클릭 시 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해당 카테고리의 숙소 리스트를 볼 수 있습니다.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각 카테고리의 사진을 클릭 시 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해당 카테고리별 숙소를 볼 수 있습니다.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사진을 클릭 시 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추천여행지의 정보를 볼 수 있습니다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왼쪽 또는 오른쪽 이동 버튼을 클릭 하면 </a:t>
                      </a:r>
                      <a:endParaRPr lang="en-US" altLang="ko-KR"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호텔</a:t>
                      </a:r>
                      <a:r>
                        <a:rPr lang="en-US" altLang="ko-KR" sz="900" b="0" i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모텔</a:t>
                      </a:r>
                      <a:r>
                        <a:rPr lang="en-US" altLang="ko-KR" sz="900" b="0" i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리조트의 간략한 소개와 사진을 볼 수 있습니다</a:t>
                      </a:r>
                      <a:r>
                        <a:rPr lang="en-US" altLang="ko-KR" sz="900" b="0" i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3" name="Google Shape;403;g13e1e527903_0_0"/>
          <p:cNvSpPr/>
          <p:nvPr/>
        </p:nvSpPr>
        <p:spPr>
          <a:xfrm>
            <a:off x="2113838" y="2537825"/>
            <a:ext cx="1355100" cy="26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3e1e527903_0_0"/>
          <p:cNvSpPr txBox="1"/>
          <p:nvPr/>
        </p:nvSpPr>
        <p:spPr>
          <a:xfrm>
            <a:off x="2128476" y="2488861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3e1e527903_0_0"/>
          <p:cNvSpPr/>
          <p:nvPr/>
        </p:nvSpPr>
        <p:spPr>
          <a:xfrm>
            <a:off x="4999563" y="3736175"/>
            <a:ext cx="1355100" cy="26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3e1e527903_0_0"/>
          <p:cNvSpPr txBox="1"/>
          <p:nvPr/>
        </p:nvSpPr>
        <p:spPr>
          <a:xfrm>
            <a:off x="4922976" y="371683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e1e527903_0_0"/>
          <p:cNvSpPr/>
          <p:nvPr/>
        </p:nvSpPr>
        <p:spPr>
          <a:xfrm>
            <a:off x="179545" y="4421425"/>
            <a:ext cx="6254100" cy="1104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3e1e527903_0_0"/>
          <p:cNvSpPr txBox="1"/>
          <p:nvPr/>
        </p:nvSpPr>
        <p:spPr>
          <a:xfrm>
            <a:off x="32583" y="414698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e1e527903_0_0"/>
          <p:cNvSpPr/>
          <p:nvPr/>
        </p:nvSpPr>
        <p:spPr>
          <a:xfrm>
            <a:off x="179450" y="5874225"/>
            <a:ext cx="6254100" cy="983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e1e527903_0_0"/>
          <p:cNvSpPr txBox="1"/>
          <p:nvPr/>
        </p:nvSpPr>
        <p:spPr>
          <a:xfrm>
            <a:off x="59425" y="561177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3e1e527903_0_0"/>
          <p:cNvSpPr txBox="1"/>
          <p:nvPr/>
        </p:nvSpPr>
        <p:spPr>
          <a:xfrm>
            <a:off x="1580251" y="1112061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3e1e527903_0_0"/>
          <p:cNvSpPr/>
          <p:nvPr/>
        </p:nvSpPr>
        <p:spPr>
          <a:xfrm>
            <a:off x="1664325" y="917950"/>
            <a:ext cx="2154600" cy="194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05;g13e1e527903_0_0">
            <a:extLst>
              <a:ext uri="{FF2B5EF4-FFF2-40B4-BE49-F238E27FC236}">
                <a16:creationId xmlns:a16="http://schemas.microsoft.com/office/drawing/2014/main" id="{A11B28EA-C440-D1AF-1BB4-61EA34BDF950}"/>
              </a:ext>
            </a:extLst>
          </p:cNvPr>
          <p:cNvSpPr/>
          <p:nvPr/>
        </p:nvSpPr>
        <p:spPr>
          <a:xfrm>
            <a:off x="5874327" y="2188993"/>
            <a:ext cx="480336" cy="26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06;g13e1e527903_0_0">
            <a:extLst>
              <a:ext uri="{FF2B5EF4-FFF2-40B4-BE49-F238E27FC236}">
                <a16:creationId xmlns:a16="http://schemas.microsoft.com/office/drawing/2014/main" id="{1E2D2189-1B8D-25AB-642D-1DCAE1B09ACF}"/>
              </a:ext>
            </a:extLst>
          </p:cNvPr>
          <p:cNvSpPr txBox="1"/>
          <p:nvPr/>
        </p:nvSpPr>
        <p:spPr>
          <a:xfrm>
            <a:off x="5717618" y="1936939"/>
            <a:ext cx="2814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b="1">
                <a:solidFill>
                  <a:srgbClr val="FF0000"/>
                </a:solidFill>
              </a:rPr>
              <a:t>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e3ceba650_4_56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고객 회원가입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419" name="Google Shape;419;g13e3ceba650_4_56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g13e3ceba650_4_56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1" name="Google Shape;421;g13e3ceba650_4_56"/>
          <p:cNvGraphicFramePr/>
          <p:nvPr>
            <p:extLst>
              <p:ext uri="{D42A27DB-BD31-4B8C-83A1-F6EECF244321}">
                <p14:modId xmlns:p14="http://schemas.microsoft.com/office/powerpoint/2010/main" val="1849784834"/>
              </p:ext>
            </p:extLst>
          </p:nvPr>
        </p:nvGraphicFramePr>
        <p:xfrm>
          <a:off x="6594763" y="332509"/>
          <a:ext cx="2540000" cy="311085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고객은 회원가입 페이지에서 각 구분에 맞게 회원가입을 진행할 수 있습니다.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각 기준에 맞게 기입을 해야하며 기준에 맞지 않게 기입시 경고표시가 뜹니다.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기준에 맞춰 정보 기입 후 회원가입을 클릭 시 회원가입이 완료되고 로그인 화면으로 이동합니다.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초기화 버튼 클릭 시 기입중이던 내용이 초기화 됩니다.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22" name="Google Shape;422;g13e3ceba650_4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400" y="5452025"/>
            <a:ext cx="5121849" cy="10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3e3ceba650_4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450" y="669450"/>
            <a:ext cx="5121850" cy="4619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3e3ceba650_4_56"/>
          <p:cNvSpPr/>
          <p:nvPr/>
        </p:nvSpPr>
        <p:spPr>
          <a:xfrm>
            <a:off x="1032475" y="2535975"/>
            <a:ext cx="4301700" cy="2175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3e3ceba650_4_56"/>
          <p:cNvSpPr txBox="1"/>
          <p:nvPr/>
        </p:nvSpPr>
        <p:spPr>
          <a:xfrm>
            <a:off x="812889" y="222816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e3ceba650_4_56"/>
          <p:cNvSpPr/>
          <p:nvPr/>
        </p:nvSpPr>
        <p:spPr>
          <a:xfrm>
            <a:off x="2591375" y="4712000"/>
            <a:ext cx="620100" cy="241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e3ceba650_4_56"/>
          <p:cNvSpPr/>
          <p:nvPr/>
        </p:nvSpPr>
        <p:spPr>
          <a:xfrm>
            <a:off x="3247400" y="4712000"/>
            <a:ext cx="620100" cy="241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e3ceba650_4_56"/>
          <p:cNvSpPr txBox="1"/>
          <p:nvPr/>
        </p:nvSpPr>
        <p:spPr>
          <a:xfrm>
            <a:off x="2274038" y="4678852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3e3ceba650_4_56"/>
          <p:cNvSpPr txBox="1"/>
          <p:nvPr/>
        </p:nvSpPr>
        <p:spPr>
          <a:xfrm>
            <a:off x="3769393" y="4711999"/>
            <a:ext cx="50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0" name="Google Shape;430;g13e3ceba650_4_56"/>
          <p:cNvCxnSpPr>
            <a:cxnSpLocks/>
            <a:endCxn id="422" idx="1"/>
          </p:cNvCxnSpPr>
          <p:nvPr/>
        </p:nvCxnSpPr>
        <p:spPr>
          <a:xfrm rot="5400000">
            <a:off x="-754981" y="4139055"/>
            <a:ext cx="3226652" cy="471889"/>
          </a:xfrm>
          <a:prstGeom prst="bentConnector4">
            <a:avLst>
              <a:gd name="adj1" fmla="val -103"/>
              <a:gd name="adj2" fmla="val 1484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e3ceba650_4_11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고객 로그인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437" name="Google Shape;437;g13e3ceba650_4_11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g13e3ceba650_4_11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9" name="Google Shape;439;g13e3ceba650_4_11"/>
          <p:cNvGraphicFramePr/>
          <p:nvPr>
            <p:extLst>
              <p:ext uri="{D42A27DB-BD31-4B8C-83A1-F6EECF244321}">
                <p14:modId xmlns:p14="http://schemas.microsoft.com/office/powerpoint/2010/main" val="4079217833"/>
              </p:ext>
            </p:extLst>
          </p:nvPr>
        </p:nvGraphicFramePr>
        <p:xfrm>
          <a:off x="6594763" y="332509"/>
          <a:ext cx="2540000" cy="318048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이메일 과 비밀번호를 입력 할 수 있습니다. 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이메일은 ‘@’형식이 들어가야합니다.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이메일과 비밀번호를 입력후 로그인 버튼을 클릭 하면 로그인된 메인화면으로 이동합니다.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회원가입 버튼을 클릭 시 회원가입 할 수 있는 화면으로 이동합니다.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40" name="Google Shape;440;g13e3ceba650_4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25" y="1085750"/>
            <a:ext cx="6389850" cy="40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3e3ceba650_4_11"/>
          <p:cNvSpPr/>
          <p:nvPr/>
        </p:nvSpPr>
        <p:spPr>
          <a:xfrm>
            <a:off x="2015300" y="3194950"/>
            <a:ext cx="2540100" cy="752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3e3ceba650_4_11"/>
          <p:cNvSpPr txBox="1"/>
          <p:nvPr/>
        </p:nvSpPr>
        <p:spPr>
          <a:xfrm>
            <a:off x="1884526" y="2887139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3e3ceba650_4_11"/>
          <p:cNvSpPr txBox="1"/>
          <p:nvPr/>
        </p:nvSpPr>
        <p:spPr>
          <a:xfrm>
            <a:off x="2098850" y="4080577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3e3ceba650_4_11"/>
          <p:cNvSpPr txBox="1"/>
          <p:nvPr/>
        </p:nvSpPr>
        <p:spPr>
          <a:xfrm>
            <a:off x="3414001" y="407753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3e3ceba650_4_11"/>
          <p:cNvSpPr/>
          <p:nvPr/>
        </p:nvSpPr>
        <p:spPr>
          <a:xfrm>
            <a:off x="2432500" y="4120425"/>
            <a:ext cx="507900" cy="222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13e3ceba650_4_11"/>
          <p:cNvSpPr/>
          <p:nvPr/>
        </p:nvSpPr>
        <p:spPr>
          <a:xfrm>
            <a:off x="3680200" y="4120425"/>
            <a:ext cx="507900" cy="222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e3ceba650_4_95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홈페이지 메인(로그인 후)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453" name="Google Shape;453;g13e3ceba650_4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497" y="4073236"/>
            <a:ext cx="6254027" cy="2784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g13e3ceba650_4_95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5" name="Google Shape;455;g13e3ceba650_4_95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6" name="Google Shape;456;g13e3ceba650_4_95"/>
          <p:cNvGraphicFramePr/>
          <p:nvPr>
            <p:extLst>
              <p:ext uri="{D42A27DB-BD31-4B8C-83A1-F6EECF244321}">
                <p14:modId xmlns:p14="http://schemas.microsoft.com/office/powerpoint/2010/main" val="3080989905"/>
              </p:ext>
            </p:extLst>
          </p:nvPr>
        </p:nvGraphicFramePr>
        <p:xfrm>
          <a:off x="6594763" y="332509"/>
          <a:ext cx="2540000" cy="283653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로그인을 하면 로그인 한 계정의 이름이 나타납니다.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각 버튼을 클릭시 해당 기능을 수행합니다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내정보 - 고객 정보 보기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예약내역 - 예약내역보기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로그아웃 - 로그아웃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57" name="Google Shape;457;g13e3ceba650_4_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692150"/>
            <a:ext cx="6254026" cy="322867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3e3ceba650_4_95"/>
          <p:cNvSpPr/>
          <p:nvPr/>
        </p:nvSpPr>
        <p:spPr>
          <a:xfrm>
            <a:off x="4031032" y="684723"/>
            <a:ext cx="814289" cy="17750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3e3ceba650_4_95"/>
          <p:cNvSpPr txBox="1"/>
          <p:nvPr/>
        </p:nvSpPr>
        <p:spPr>
          <a:xfrm>
            <a:off x="3890376" y="42108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3e3ceba650_4_95"/>
          <p:cNvSpPr/>
          <p:nvPr/>
        </p:nvSpPr>
        <p:spPr>
          <a:xfrm>
            <a:off x="4854422" y="668125"/>
            <a:ext cx="1283400" cy="194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3e3ceba650_4_95"/>
          <p:cNvSpPr txBox="1"/>
          <p:nvPr/>
        </p:nvSpPr>
        <p:spPr>
          <a:xfrm>
            <a:off x="6016301" y="42108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e3ceba650_4_174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내정보 조회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468" name="Google Shape;468;g13e3ceba650_4_174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" name="Google Shape;469;g13e3ceba650_4_174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g13e3ceba650_4_174"/>
          <p:cNvGraphicFramePr/>
          <p:nvPr>
            <p:extLst>
              <p:ext uri="{D42A27DB-BD31-4B8C-83A1-F6EECF244321}">
                <p14:modId xmlns:p14="http://schemas.microsoft.com/office/powerpoint/2010/main" val="3728598118"/>
              </p:ext>
            </p:extLst>
          </p:nvPr>
        </p:nvGraphicFramePr>
        <p:xfrm>
          <a:off x="6594763" y="332509"/>
          <a:ext cx="2540000" cy="256221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로그인 후 상단의 내 정보 버튼을 클릭시 보여지는 화면입니다.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고객은 자신이 등록한 정보를 조회할 수 있습니다. 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71" name="Google Shape;471;g13e3ceba650_4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25" y="728900"/>
            <a:ext cx="6289975" cy="5639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3e3ceba650_4_174"/>
          <p:cNvSpPr/>
          <p:nvPr/>
        </p:nvSpPr>
        <p:spPr>
          <a:xfrm>
            <a:off x="4859900" y="765175"/>
            <a:ext cx="468600" cy="307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3e3ceba650_4_174"/>
          <p:cNvSpPr/>
          <p:nvPr/>
        </p:nvSpPr>
        <p:spPr>
          <a:xfrm>
            <a:off x="1696775" y="3552350"/>
            <a:ext cx="3229200" cy="2555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13e3ceba650_4_174"/>
          <p:cNvSpPr txBox="1"/>
          <p:nvPr/>
        </p:nvSpPr>
        <p:spPr>
          <a:xfrm>
            <a:off x="4644701" y="52043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3e3ceba650_4_174"/>
          <p:cNvSpPr txBox="1"/>
          <p:nvPr/>
        </p:nvSpPr>
        <p:spPr>
          <a:xfrm>
            <a:off x="1672901" y="349223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e3ceba650_4_122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소개페이지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482" name="Google Shape;482;g13e3ceba650_4_122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3" name="Google Shape;483;g13e3ceba650_4_122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4" name="Google Shape;484;g13e3ceba650_4_122"/>
          <p:cNvGraphicFramePr/>
          <p:nvPr>
            <p:extLst>
              <p:ext uri="{D42A27DB-BD31-4B8C-83A1-F6EECF244321}">
                <p14:modId xmlns:p14="http://schemas.microsoft.com/office/powerpoint/2010/main" val="4167969452"/>
              </p:ext>
            </p:extLst>
          </p:nvPr>
        </p:nvGraphicFramePr>
        <p:xfrm>
          <a:off x="6594763" y="332509"/>
          <a:ext cx="2540000" cy="261660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소개 메뉴를 눌렀을때 나오는 화면입니다,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85" name="Google Shape;485;g13e3ceba650_4_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31226"/>
            <a:ext cx="6289950" cy="52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3e3ceba650_4_122"/>
          <p:cNvSpPr/>
          <p:nvPr/>
        </p:nvSpPr>
        <p:spPr>
          <a:xfrm>
            <a:off x="1909475" y="1523475"/>
            <a:ext cx="369900" cy="307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3e3ceba650_4_122"/>
          <p:cNvSpPr txBox="1"/>
          <p:nvPr/>
        </p:nvSpPr>
        <p:spPr>
          <a:xfrm>
            <a:off x="1749101" y="174333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0" y="643874"/>
            <a:ext cx="9144000" cy="5821608"/>
          </a:xfrm>
          <a:prstGeom prst="rect">
            <a:avLst/>
          </a:prstGeom>
          <a:gradFill>
            <a:gsLst>
              <a:gs pos="0">
                <a:srgbClr val="DAE5F1"/>
              </a:gs>
              <a:gs pos="100000">
                <a:srgbClr val="DAE5F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79501" y="235375"/>
            <a:ext cx="308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Ⅰ. Project의 목적｜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개발목적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0" y="1224950"/>
            <a:ext cx="9144000" cy="403849"/>
          </a:xfrm>
          <a:prstGeom prst="rect">
            <a:avLst/>
          </a:prstGeom>
          <a:solidFill>
            <a:srgbClr val="1850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0" y="1660226"/>
            <a:ext cx="9144000" cy="2213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30" name="Google Shape;130;p3"/>
          <p:cNvCxnSpPr/>
          <p:nvPr/>
        </p:nvCxnSpPr>
        <p:spPr>
          <a:xfrm>
            <a:off x="2401302" y="1704028"/>
            <a:ext cx="0" cy="2138752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3"/>
          <p:cNvCxnSpPr/>
          <p:nvPr/>
        </p:nvCxnSpPr>
        <p:spPr>
          <a:xfrm>
            <a:off x="4122445" y="1704028"/>
            <a:ext cx="0" cy="2138752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3"/>
          <p:cNvCxnSpPr/>
          <p:nvPr/>
        </p:nvCxnSpPr>
        <p:spPr>
          <a:xfrm>
            <a:off x="5908243" y="1704028"/>
            <a:ext cx="0" cy="2138752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3"/>
          <p:cNvCxnSpPr/>
          <p:nvPr/>
        </p:nvCxnSpPr>
        <p:spPr>
          <a:xfrm>
            <a:off x="2401302" y="1306264"/>
            <a:ext cx="0" cy="24649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3"/>
          <p:cNvCxnSpPr/>
          <p:nvPr/>
        </p:nvCxnSpPr>
        <p:spPr>
          <a:xfrm>
            <a:off x="4122445" y="1306264"/>
            <a:ext cx="0" cy="24649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3"/>
          <p:cNvCxnSpPr/>
          <p:nvPr/>
        </p:nvCxnSpPr>
        <p:spPr>
          <a:xfrm>
            <a:off x="5908241" y="1306264"/>
            <a:ext cx="0" cy="24649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3"/>
          <p:cNvSpPr txBox="1"/>
          <p:nvPr/>
        </p:nvSpPr>
        <p:spPr>
          <a:xfrm>
            <a:off x="2984208" y="1273006"/>
            <a:ext cx="60361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ea typeface="나눔스퀘어OTF Bold" panose="020B0600000101010101" pitchFamily="34" charset="-127"/>
                <a:sym typeface="Arial"/>
              </a:rPr>
              <a:t>Ⅱ</a:t>
            </a:r>
            <a:endParaRPr sz="1400" b="0" i="0" u="none" strike="noStrike" cap="none">
              <a:solidFill>
                <a:schemeClr val="lt1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4854782" y="1273006"/>
            <a:ext cx="49885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ea typeface="나눔스퀘어OTF Bold" panose="020B0600000101010101" pitchFamily="34" charset="-127"/>
                <a:sym typeface="Arial"/>
              </a:rPr>
              <a:t>Ⅲ</a:t>
            </a:r>
            <a:endParaRPr sz="1400" b="0" i="0" u="none" strike="noStrike" cap="none">
              <a:solidFill>
                <a:schemeClr val="lt1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7431718" y="1283062"/>
            <a:ext cx="49885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ea typeface="나눔스퀘어OTF Bold" panose="020B0600000101010101" pitchFamily="34" charset="-127"/>
                <a:sym typeface="Arial"/>
              </a:rPr>
              <a:t>Ⅲ</a:t>
            </a:r>
            <a:endParaRPr sz="1400" b="0" i="0" u="none" strike="noStrike" cap="none">
              <a:solidFill>
                <a:schemeClr val="lt1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961877" y="1283062"/>
            <a:ext cx="4988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ea typeface="나눔스퀘어OTF Bold" panose="020B0600000101010101" pitchFamily="34" charset="-127"/>
                <a:sym typeface="Arial"/>
              </a:rPr>
              <a:t>Ⅰ</a:t>
            </a:r>
            <a:endParaRPr sz="1400" b="0" i="0" u="none" strike="noStrike" cap="none">
              <a:solidFill>
                <a:schemeClr val="lt1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110836" y="1822695"/>
            <a:ext cx="2142212" cy="186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객실수의 증대, </a:t>
            </a:r>
            <a:endParaRPr sz="1400" b="0" i="0" u="none" strike="noStrike" cap="none">
              <a:solidFill>
                <a:srgbClr val="000000"/>
              </a:solidFill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체크 인/아웃의 절차상 불편, </a:t>
            </a:r>
            <a:endParaRPr sz="1400" b="0" i="0" u="none" strike="noStrike" cap="none">
              <a:solidFill>
                <a:srgbClr val="000000"/>
              </a:solidFill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각종 서비스 문제, 효율적 에너지관리 문제</a:t>
            </a:r>
            <a:r>
              <a:rPr lang="ko-KR" altLang="en-US" sz="1100">
                <a:ea typeface="나눔스퀘어OTF Bold" panose="020B0600000101010101" pitchFamily="34" charset="-127"/>
              </a:rPr>
              <a:t>를</a:t>
            </a:r>
            <a:endParaRPr lang="en-US" altLang="ko-KR" sz="1100">
              <a:ea typeface="나눔스퀘어OTF Bold" panose="020B0600000101010101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숙박산업이 직면한 문제점을</a:t>
            </a:r>
            <a:endParaRPr lang="en-US" altLang="ko-KR" sz="1100" b="1" i="0" u="none" strike="noStrike" cap="none">
              <a:solidFill>
                <a:srgbClr val="000000"/>
              </a:solidFill>
              <a:ea typeface="나눔스퀘어OTF Bold" panose="020B0600000101010101" pitchFamily="34" charset="-127"/>
              <a:sym typeface="Arial"/>
            </a:endParaRPr>
          </a:p>
          <a:p>
            <a:pPr algn="ctr">
              <a:lnSpc>
                <a:spcPct val="150000"/>
              </a:lnSpc>
              <a:buSzPts val="1100"/>
            </a:pPr>
            <a:r>
              <a:rPr lang="ko-KR" altLang="en-US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노동력 절감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, </a:t>
            </a:r>
            <a:r>
              <a:rPr lang="ko-KR" altLang="en-US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생산성 향상 등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 효과적으로 처리</a:t>
            </a:r>
            <a:endParaRPr sz="1100" b="1" i="0" u="none" strike="noStrike" cap="none">
              <a:solidFill>
                <a:srgbClr val="3F3F3F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2448478" y="2177704"/>
            <a:ext cx="163544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객실 재고 관리, 고객 예약관리, 사업자 매출관리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 </a:t>
            </a:r>
            <a:r>
              <a:rPr lang="ko-KR" altLang="en-US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등 관리자에게</a:t>
            </a:r>
            <a:endParaRPr lang="en-US" altLang="ko-KR" sz="1100" b="0" i="0" u="none" strike="noStrike" cap="none">
              <a:solidFill>
                <a:srgbClr val="000000"/>
              </a:solidFill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서비스를 제공</a:t>
            </a:r>
            <a:endParaRPr sz="1100" b="0" i="0" u="none" strike="noStrike" cap="none">
              <a:solidFill>
                <a:srgbClr val="000000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4187100" y="2279674"/>
            <a:ext cx="1656485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웹에 기반</a:t>
            </a:r>
            <a:r>
              <a:rPr 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을 둔 예약관리시스템 구축</a:t>
            </a:r>
            <a:endParaRPr sz="1100" b="0" i="0" u="none" strike="noStrike" cap="none">
              <a:solidFill>
                <a:srgbClr val="000000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6237974" y="2009599"/>
            <a:ext cx="2795190" cy="136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숙박업소의 정확하고 신속한 예약 및 체크인/체크 아웃을 수행하며, </a:t>
            </a:r>
            <a:endParaRPr sz="1400" b="0" i="0" u="none" strike="noStrike" cap="none">
              <a:solidFill>
                <a:srgbClr val="000000"/>
              </a:solidFill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직원들간의 </a:t>
            </a:r>
            <a:r>
              <a:rPr lang="ko-KR" sz="1100" b="1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정확하고 신속한 의사소통을 가능케 하여</a:t>
            </a:r>
            <a:r>
              <a:rPr lang="en-US" altLang="ko-KR" sz="1100" b="1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 </a:t>
            </a:r>
            <a:r>
              <a:rPr lang="ko-KR" sz="1100" b="0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최적의 객실 요금을 산출하는 기능을 용이하게 하여 </a:t>
            </a:r>
            <a:r>
              <a:rPr lang="ko-KR" sz="1100" b="1" i="0" u="none" strike="noStrike" cap="none">
                <a:solidFill>
                  <a:srgbClr val="000000"/>
                </a:solidFill>
                <a:ea typeface="나눔스퀘어OTF Bold" panose="020B0600000101010101" pitchFamily="34" charset="-127"/>
                <a:sym typeface="Arial"/>
              </a:rPr>
              <a:t>효율성 향상에 기여</a:t>
            </a:r>
            <a:endParaRPr sz="1400" b="0" i="0" u="none" strike="noStrike" cap="none">
              <a:solidFill>
                <a:srgbClr val="000000"/>
              </a:solidFill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144" name="Google Shape;144;p3"/>
          <p:cNvGrpSpPr/>
          <p:nvPr/>
        </p:nvGrpSpPr>
        <p:grpSpPr>
          <a:xfrm rot="10800000">
            <a:off x="4278718" y="4345969"/>
            <a:ext cx="576064" cy="336794"/>
            <a:chOff x="3275856" y="3429000"/>
            <a:chExt cx="576064" cy="336794"/>
          </a:xfrm>
        </p:grpSpPr>
        <p:sp>
          <p:nvSpPr>
            <p:cNvPr id="145" name="Google Shape;145;p3"/>
            <p:cNvSpPr/>
            <p:nvPr/>
          </p:nvSpPr>
          <p:spPr>
            <a:xfrm>
              <a:off x="3275856" y="3429000"/>
              <a:ext cx="576064" cy="216024"/>
            </a:xfrm>
            <a:prstGeom prst="triangle">
              <a:avLst>
                <a:gd name="adj" fmla="val 50000"/>
              </a:avLst>
            </a:prstGeom>
            <a:solidFill>
              <a:srgbClr val="083060">
                <a:alpha val="5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275856" y="3549770"/>
              <a:ext cx="576064" cy="216024"/>
            </a:xfrm>
            <a:prstGeom prst="triangle">
              <a:avLst>
                <a:gd name="adj" fmla="val 50000"/>
              </a:avLst>
            </a:prstGeom>
            <a:solidFill>
              <a:srgbClr val="083060">
                <a:alpha val="5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</p:grpSp>
      <p:sp>
        <p:nvSpPr>
          <p:cNvPr id="147" name="Google Shape;147;p3"/>
          <p:cNvSpPr/>
          <p:nvPr/>
        </p:nvSpPr>
        <p:spPr>
          <a:xfrm>
            <a:off x="1604513" y="4815836"/>
            <a:ext cx="5934974" cy="1067728"/>
          </a:xfrm>
          <a:prstGeom prst="rect">
            <a:avLst/>
          </a:prstGeom>
          <a:solidFill>
            <a:srgbClr val="1850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050" b="0" i="0" u="none" strike="noStrike" cap="none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지역별로 다수의 숙박업체와 연동하여 </a:t>
            </a:r>
            <a:endParaRPr sz="1050" b="0" i="0" u="none" strike="noStrike" cap="none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실시간으로 정확한 객실금액과 예약 가능 여부를 확인</a:t>
            </a:r>
            <a:r>
              <a:rPr lang="ko-KR" sz="1200" b="0" i="0" u="none" strike="noStrike" cap="none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하고</a:t>
            </a:r>
            <a:r>
              <a:rPr lang="ko-KR" sz="12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저렴한 가격에 다양한 </a:t>
            </a:r>
            <a:br>
              <a:rPr lang="ko-KR" sz="12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</a:br>
            <a:r>
              <a:rPr lang="ko-KR" sz="12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고객들에게 편리한 호텔 예약 서비스를 제공하는 시스템 개발</a:t>
            </a:r>
            <a:endParaRPr sz="12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530151" y="4863781"/>
            <a:ext cx="431726" cy="971838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목</a:t>
            </a:r>
            <a:endParaRPr sz="1400" b="1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표</a:t>
            </a:r>
            <a:endParaRPr sz="1400" b="1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e3ceba650_4_207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메인화면에서 검색하기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494" name="Google Shape;494;g13e3ceba650_4_207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5" name="Google Shape;495;g13e3ceba650_4_207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6" name="Google Shape;496;g13e3ceba650_4_207"/>
          <p:cNvGraphicFramePr/>
          <p:nvPr>
            <p:extLst>
              <p:ext uri="{D42A27DB-BD31-4B8C-83A1-F6EECF244321}">
                <p14:modId xmlns:p14="http://schemas.microsoft.com/office/powerpoint/2010/main" val="1497962633"/>
              </p:ext>
            </p:extLst>
          </p:nvPr>
        </p:nvGraphicFramePr>
        <p:xfrm>
          <a:off x="6594763" y="332509"/>
          <a:ext cx="2540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고객은 메인화면을 통해 카테고리별 체크인, 체크아웃, 인원수를 지정해 숙소를 검색할 수 있습니다.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검색값을 지정후 검색하기를 클릭 시 해당 숙소리스트를 조회합니다.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97" name="Google Shape;497;g13e3ceba650_4_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726475"/>
            <a:ext cx="6289950" cy="56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3e3ceba650_4_207"/>
          <p:cNvSpPr/>
          <p:nvPr/>
        </p:nvSpPr>
        <p:spPr>
          <a:xfrm>
            <a:off x="138900" y="4371350"/>
            <a:ext cx="6290100" cy="2082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3e3ceba650_4_207"/>
          <p:cNvSpPr txBox="1"/>
          <p:nvPr/>
        </p:nvSpPr>
        <p:spPr>
          <a:xfrm>
            <a:off x="138901" y="614553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3e3ceba650_4_207"/>
          <p:cNvSpPr txBox="1"/>
          <p:nvPr/>
        </p:nvSpPr>
        <p:spPr>
          <a:xfrm>
            <a:off x="4889601" y="583773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e3ceba650_4_137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숙소카테고리 별 조회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507" name="Google Shape;507;g13e3ceba650_4_137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" name="Google Shape;508;g13e3ceba650_4_137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9" name="Google Shape;509;g13e3ceba650_4_137"/>
          <p:cNvGraphicFramePr/>
          <p:nvPr>
            <p:extLst>
              <p:ext uri="{D42A27DB-BD31-4B8C-83A1-F6EECF244321}">
                <p14:modId xmlns:p14="http://schemas.microsoft.com/office/powerpoint/2010/main" val="1329766261"/>
              </p:ext>
            </p:extLst>
          </p:nvPr>
        </p:nvGraphicFramePr>
        <p:xfrm>
          <a:off x="6594763" y="332509"/>
          <a:ext cx="2540000" cy="297369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숙소 카테고리 별로 조회했을때 나오는 화면입니다.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호텔 , 모텔 , 리조트별로 조회할 수 있습니다.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고객은 사업자가 등록한 숙소의 내용을 토대로 예약을 진행할 수 있습니다.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예약하기 버튼을 클릭 시 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해당 숙소를 예약할 수 있는 화면으로 이동합니다.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10" name="Google Shape;510;g13e3ceba650_4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726475"/>
            <a:ext cx="6289976" cy="5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3e3ceba650_4_137"/>
          <p:cNvSpPr/>
          <p:nvPr/>
        </p:nvSpPr>
        <p:spPr>
          <a:xfrm>
            <a:off x="2606500" y="1069550"/>
            <a:ext cx="561000" cy="307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13e3ceba650_4_137"/>
          <p:cNvSpPr txBox="1"/>
          <p:nvPr/>
        </p:nvSpPr>
        <p:spPr>
          <a:xfrm>
            <a:off x="2325101" y="137733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3e3ceba650_4_137"/>
          <p:cNvSpPr/>
          <p:nvPr/>
        </p:nvSpPr>
        <p:spPr>
          <a:xfrm>
            <a:off x="953125" y="2107800"/>
            <a:ext cx="4375500" cy="151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13e3ceba650_4_137"/>
          <p:cNvSpPr txBox="1"/>
          <p:nvPr/>
        </p:nvSpPr>
        <p:spPr>
          <a:xfrm>
            <a:off x="714076" y="182613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13e3ceba650_4_137"/>
          <p:cNvSpPr txBox="1"/>
          <p:nvPr/>
        </p:nvSpPr>
        <p:spPr>
          <a:xfrm>
            <a:off x="4447876" y="296913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e3ceba650_4_155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숙소예약화면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522" name="Google Shape;522;g13e3ceba650_4_155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g13e3ceba650_4_155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4" name="Google Shape;524;g13e3ceba650_4_155"/>
          <p:cNvGraphicFramePr/>
          <p:nvPr>
            <p:extLst>
              <p:ext uri="{D42A27DB-BD31-4B8C-83A1-F6EECF244321}">
                <p14:modId xmlns:p14="http://schemas.microsoft.com/office/powerpoint/2010/main" val="3339238518"/>
              </p:ext>
            </p:extLst>
          </p:nvPr>
        </p:nvGraphicFramePr>
        <p:xfrm>
          <a:off x="6594763" y="332509"/>
          <a:ext cx="2540000" cy="297369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예약하기 버튼을 클릭 하면 해당 화면으로 이동합니다.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숙소의 정보가 보여지고 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체크인 시간과 체크아웃, 인원수를 지정할 수 있습니다.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예약하기 버튼을 클릭하면 예약이 완료 후 예약완료 화면으로 이동합니다.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25" name="Google Shape;525;g13e3ceba650_4_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726475"/>
            <a:ext cx="6289975" cy="42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3e3ceba650_4_155"/>
          <p:cNvSpPr/>
          <p:nvPr/>
        </p:nvSpPr>
        <p:spPr>
          <a:xfrm>
            <a:off x="845350" y="1570750"/>
            <a:ext cx="4904100" cy="3215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13e3ceba650_4_155"/>
          <p:cNvSpPr txBox="1"/>
          <p:nvPr/>
        </p:nvSpPr>
        <p:spPr>
          <a:xfrm>
            <a:off x="845351" y="1570738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13e3ceba650_4_155"/>
          <p:cNvSpPr txBox="1"/>
          <p:nvPr/>
        </p:nvSpPr>
        <p:spPr>
          <a:xfrm>
            <a:off x="4780701" y="4411513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g13e3ceba650_4_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5245" y="5762925"/>
            <a:ext cx="4469149" cy="97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g13e3ceba650_4_155"/>
          <p:cNvCxnSpPr>
            <a:stCxn id="528" idx="2"/>
            <a:endCxn id="529" idx="0"/>
          </p:cNvCxnSpPr>
          <p:nvPr/>
        </p:nvCxnSpPr>
        <p:spPr>
          <a:xfrm rot="5400000">
            <a:off x="3978801" y="4820413"/>
            <a:ext cx="1043700" cy="8415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13e3ceba650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999200"/>
            <a:ext cx="6289974" cy="518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13e3ceba650_3_0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서비스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538" name="Google Shape;538;g13e3ceba650_3_0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9" name="Google Shape;539;g13e3ceba650_3_0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13e3ceba650_3_0"/>
          <p:cNvSpPr/>
          <p:nvPr/>
        </p:nvSpPr>
        <p:spPr>
          <a:xfrm>
            <a:off x="2183051" y="1424525"/>
            <a:ext cx="4146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13e3ceba650_3_0"/>
          <p:cNvSpPr txBox="1"/>
          <p:nvPr/>
        </p:nvSpPr>
        <p:spPr>
          <a:xfrm>
            <a:off x="1129651" y="240346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2" name="Google Shape;542;g13e3ceba650_3_0"/>
          <p:cNvGraphicFramePr/>
          <p:nvPr>
            <p:extLst>
              <p:ext uri="{D42A27DB-BD31-4B8C-83A1-F6EECF244321}">
                <p14:modId xmlns:p14="http://schemas.microsoft.com/office/powerpoint/2010/main" val="392511353"/>
              </p:ext>
            </p:extLst>
          </p:nvPr>
        </p:nvGraphicFramePr>
        <p:xfrm>
          <a:off x="6594763" y="332509"/>
          <a:ext cx="2540000" cy="319572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서비스 버튼을 클릭했을 경우 추천 여행지 목록으로 이동합니다.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추천 여행지 등록 버튼을 클릭하면 내가 추천하고자 하는 여행지를 등록할 수 있는 페이지로 이동합니다.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명칭을 클릭할 경우 해당 정보의 상세정보를 확인할 수 있습니다.</a:t>
                      </a:r>
                      <a:endParaRPr sz="9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정보 수정 버튼을 클릭할 경우 해당 정보를 수정할 수 있는 페이지로 이동합니다.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r>
                        <a:rPr lang="ko-KR" sz="900" b="0" u="none" strike="noStrike" cap="none">
                          <a:solidFill>
                            <a:schemeClr val="dk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정보삭제 버튼을 클릭할 경우 해당 정보가 삭제되며 목록 페이지에서 해당 정보가 삭제된 화면으로 변경됩니다.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1400" b="0" u="none" strike="noStrike" cap="none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oogle Shape;543;g13e3ceba650_3_0"/>
          <p:cNvSpPr/>
          <p:nvPr/>
        </p:nvSpPr>
        <p:spPr>
          <a:xfrm>
            <a:off x="1311399" y="2616850"/>
            <a:ext cx="7683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13e3ceba650_3_0"/>
          <p:cNvSpPr txBox="1"/>
          <p:nvPr/>
        </p:nvSpPr>
        <p:spPr>
          <a:xfrm>
            <a:off x="1972826" y="123196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3e3ceba650_3_0"/>
          <p:cNvSpPr txBox="1"/>
          <p:nvPr/>
        </p:nvSpPr>
        <p:spPr>
          <a:xfrm>
            <a:off x="4290601" y="209566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3e3ceba650_3_0"/>
          <p:cNvSpPr/>
          <p:nvPr/>
        </p:nvSpPr>
        <p:spPr>
          <a:xfrm>
            <a:off x="4469049" y="2296150"/>
            <a:ext cx="7683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3e3ceba650_3_0"/>
          <p:cNvSpPr txBox="1"/>
          <p:nvPr/>
        </p:nvSpPr>
        <p:spPr>
          <a:xfrm>
            <a:off x="4620601" y="2422139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3e3ceba650_3_0"/>
          <p:cNvSpPr/>
          <p:nvPr/>
        </p:nvSpPr>
        <p:spPr>
          <a:xfrm>
            <a:off x="4826125" y="2616850"/>
            <a:ext cx="3663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3e3ceba650_3_0"/>
          <p:cNvSpPr txBox="1"/>
          <p:nvPr/>
        </p:nvSpPr>
        <p:spPr>
          <a:xfrm>
            <a:off x="5042726" y="240346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3e3ceba650_3_0"/>
          <p:cNvSpPr/>
          <p:nvPr/>
        </p:nvSpPr>
        <p:spPr>
          <a:xfrm>
            <a:off x="5207125" y="2616850"/>
            <a:ext cx="3663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3e3ceba650_3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25" y="849975"/>
            <a:ext cx="6197273" cy="52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3e3ceba650_3_21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서비스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558" name="Google Shape;558;g13e3ceba650_3_21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9" name="Google Shape;559;g13e3ceba650_3_21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13e3ceba650_3_21"/>
          <p:cNvSpPr/>
          <p:nvPr/>
        </p:nvSpPr>
        <p:spPr>
          <a:xfrm>
            <a:off x="1730771" y="1753450"/>
            <a:ext cx="2738400" cy="1203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13e3ceba650_3_21"/>
          <p:cNvSpPr txBox="1"/>
          <p:nvPr/>
        </p:nvSpPr>
        <p:spPr>
          <a:xfrm>
            <a:off x="2952976" y="283426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2" name="Google Shape;562;g13e3ceba650_3_21"/>
          <p:cNvGraphicFramePr/>
          <p:nvPr>
            <p:extLst>
              <p:ext uri="{D42A27DB-BD31-4B8C-83A1-F6EECF244321}">
                <p14:modId xmlns:p14="http://schemas.microsoft.com/office/powerpoint/2010/main" val="826649043"/>
              </p:ext>
            </p:extLst>
          </p:nvPr>
        </p:nvGraphicFramePr>
        <p:xfrm>
          <a:off x="6594763" y="332509"/>
          <a:ext cx="2540000" cy="324801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추천하고자 하는 여행지 정보를 입력할 수 있으며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해당 여행지의 사진도 등록할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 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확인 버튼을 클릭하면 내가 추천하고자 하는 여행지 정보가 등록되고 여행지 목록 페이지로 이동합니다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취소 버튼을 클릭할 경우 입력한 여행지 정보가 초기화 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목록 버튼을 클릭할 경우 입력한 여행지 정보를 저장하지 않고 목록 페이지로 이동합니다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3" name="Google Shape;563;g13e3ceba650_3_21"/>
          <p:cNvSpPr/>
          <p:nvPr/>
        </p:nvSpPr>
        <p:spPr>
          <a:xfrm>
            <a:off x="3130312" y="3052650"/>
            <a:ext cx="2199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3e3ceba650_3_21"/>
          <p:cNvSpPr txBox="1"/>
          <p:nvPr/>
        </p:nvSpPr>
        <p:spPr>
          <a:xfrm>
            <a:off x="1512351" y="155181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3e3ceba650_3_21"/>
          <p:cNvSpPr txBox="1"/>
          <p:nvPr/>
        </p:nvSpPr>
        <p:spPr>
          <a:xfrm>
            <a:off x="2604876" y="2852889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3e3ceba650_3_21"/>
          <p:cNvSpPr/>
          <p:nvPr/>
        </p:nvSpPr>
        <p:spPr>
          <a:xfrm>
            <a:off x="2827925" y="3052650"/>
            <a:ext cx="2199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3e3ceba650_3_21"/>
          <p:cNvSpPr txBox="1"/>
          <p:nvPr/>
        </p:nvSpPr>
        <p:spPr>
          <a:xfrm>
            <a:off x="3224876" y="2852889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3e3ceba650_3_21"/>
          <p:cNvSpPr/>
          <p:nvPr/>
        </p:nvSpPr>
        <p:spPr>
          <a:xfrm>
            <a:off x="3432675" y="3052650"/>
            <a:ext cx="2199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13e3ceba650_3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00" y="693225"/>
            <a:ext cx="6218324" cy="56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3e3ceba650_3_41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5.1 사용자화면 ｜ 서비스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576" name="Google Shape;576;g13e3ceba650_3_41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g13e3ceba650_3_41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13e3ceba650_3_41"/>
          <p:cNvSpPr/>
          <p:nvPr/>
        </p:nvSpPr>
        <p:spPr>
          <a:xfrm>
            <a:off x="2018596" y="1737000"/>
            <a:ext cx="2807400" cy="1194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13e3ceba650_3_41"/>
          <p:cNvSpPr txBox="1"/>
          <p:nvPr/>
        </p:nvSpPr>
        <p:spPr>
          <a:xfrm>
            <a:off x="3423876" y="2857539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0" name="Google Shape;580;g13e3ceba650_3_41"/>
          <p:cNvGraphicFramePr/>
          <p:nvPr>
            <p:extLst>
              <p:ext uri="{D42A27DB-BD31-4B8C-83A1-F6EECF244321}">
                <p14:modId xmlns:p14="http://schemas.microsoft.com/office/powerpoint/2010/main" val="3590927780"/>
              </p:ext>
            </p:extLst>
          </p:nvPr>
        </p:nvGraphicFramePr>
        <p:xfrm>
          <a:off x="6594763" y="332509"/>
          <a:ext cx="2540000" cy="283653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입력 되어 있는 정보를 수정할 수 있는 부분 입니다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수정한 정보를 저장하고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여행지 목록 페이지로 이동합니다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목록 버튼을 클릭할 경우 입력한 정보가 저장되지 않은 채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여행지 목록 페이지로 이동합니다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81" name="Google Shape;581;g13e3ceba650_3_41"/>
          <p:cNvSpPr/>
          <p:nvPr/>
        </p:nvSpPr>
        <p:spPr>
          <a:xfrm>
            <a:off x="3319575" y="3016975"/>
            <a:ext cx="2814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3e3ceba650_3_41"/>
          <p:cNvSpPr txBox="1"/>
          <p:nvPr/>
        </p:nvSpPr>
        <p:spPr>
          <a:xfrm>
            <a:off x="1841251" y="147561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13e3ceba650_3_41"/>
          <p:cNvSpPr txBox="1"/>
          <p:nvPr/>
        </p:nvSpPr>
        <p:spPr>
          <a:xfrm>
            <a:off x="2777551" y="2818139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3e3ceba650_3_41"/>
          <p:cNvSpPr/>
          <p:nvPr/>
        </p:nvSpPr>
        <p:spPr>
          <a:xfrm>
            <a:off x="3004075" y="3016975"/>
            <a:ext cx="281400" cy="201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3e3ceba650_5_111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5.2 사업자화면 ｜ 사업자 로그인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591" name="Google Shape;591;g13e3ceba650_5_111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g13e3ceba650_5_111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3" name="Google Shape;593;g13e3ceba650_5_111"/>
          <p:cNvGraphicFramePr/>
          <p:nvPr>
            <p:extLst>
              <p:ext uri="{D42A27DB-BD31-4B8C-83A1-F6EECF244321}">
                <p14:modId xmlns:p14="http://schemas.microsoft.com/office/powerpoint/2010/main" val="3252737301"/>
              </p:ext>
            </p:extLst>
          </p:nvPr>
        </p:nvGraphicFramePr>
        <p:xfrm>
          <a:off x="6594763" y="332509"/>
          <a:ext cx="2549000" cy="297369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사업자 로그인 클릭시 사업자 로그인폼 으로 변경됩니다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 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비밀번호 입력이 가능합니다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사업자 로그인 버튼 클릭 시 이메일과 비밀번호가 맞다면 사업자 메인화면으로 이동합니다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사업자 회원가입 버튼 클릭 시 사업자 회원가입 화면으로 이동합니다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 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94" name="Google Shape;594;g13e3ceba650_5_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50" y="571500"/>
            <a:ext cx="5814632" cy="615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3e3ceba650_5_111"/>
          <p:cNvSpPr/>
          <p:nvPr/>
        </p:nvSpPr>
        <p:spPr>
          <a:xfrm>
            <a:off x="1862282" y="1663649"/>
            <a:ext cx="2709600" cy="911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13e3ceba650_5_111"/>
          <p:cNvSpPr txBox="1"/>
          <p:nvPr/>
        </p:nvSpPr>
        <p:spPr>
          <a:xfrm>
            <a:off x="1581924" y="1411625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13e3ceba650_5_111"/>
          <p:cNvSpPr txBox="1"/>
          <p:nvPr/>
        </p:nvSpPr>
        <p:spPr>
          <a:xfrm>
            <a:off x="1696225" y="2805450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13e3ceba650_5_111"/>
          <p:cNvSpPr/>
          <p:nvPr/>
        </p:nvSpPr>
        <p:spPr>
          <a:xfrm>
            <a:off x="2008332" y="2628848"/>
            <a:ext cx="982500" cy="282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13e3ceba650_5_111"/>
          <p:cNvSpPr txBox="1"/>
          <p:nvPr/>
        </p:nvSpPr>
        <p:spPr>
          <a:xfrm>
            <a:off x="4115576" y="2818151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13e3ceba650_5_111"/>
          <p:cNvSpPr/>
          <p:nvPr/>
        </p:nvSpPr>
        <p:spPr>
          <a:xfrm>
            <a:off x="3291032" y="2616147"/>
            <a:ext cx="982500" cy="282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3e3ceba650_5_285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5.2 사업자화면 ｜ 사업자 회원가입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07" name="Google Shape;607;g13e3ceba650_5_285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8" name="Google Shape;608;g13e3ceba650_5_285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9" name="Google Shape;609;g13e3ceba650_5_285"/>
          <p:cNvGraphicFramePr/>
          <p:nvPr>
            <p:extLst>
              <p:ext uri="{D42A27DB-BD31-4B8C-83A1-F6EECF244321}">
                <p14:modId xmlns:p14="http://schemas.microsoft.com/office/powerpoint/2010/main" val="1573499640"/>
              </p:ext>
            </p:extLst>
          </p:nvPr>
        </p:nvGraphicFramePr>
        <p:xfrm>
          <a:off x="6594763" y="332509"/>
          <a:ext cx="2549000" cy="33851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대표자명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사업자 등록번호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전화번호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비밀번호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성별을 입력할수있습니다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비밀번호와 비밀번호 확인이 일치하지 않을때 “비밀번호가 일치하지 않습니다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.”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창을 띄웁니다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가입승인요청 버튼클릭시 관리자에게 요청을 하고 로그인화면으로 이동합니다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초기화 버튼클릭시 작성했던 내용이 초기화됩니다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10" name="Google Shape;610;g13e3ceba650_5_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99" y="723901"/>
            <a:ext cx="5642199" cy="59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3e3ceba650_5_285"/>
          <p:cNvSpPr txBox="1"/>
          <p:nvPr/>
        </p:nvSpPr>
        <p:spPr>
          <a:xfrm>
            <a:off x="1810524" y="2605425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3e3ceba650_5_285"/>
          <p:cNvSpPr/>
          <p:nvPr/>
        </p:nvSpPr>
        <p:spPr>
          <a:xfrm>
            <a:off x="1932132" y="2889199"/>
            <a:ext cx="2442900" cy="2499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3e3ceba650_5_285"/>
          <p:cNvSpPr txBox="1"/>
          <p:nvPr/>
        </p:nvSpPr>
        <p:spPr>
          <a:xfrm>
            <a:off x="2394725" y="5466100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3e3ceba650_5_285"/>
          <p:cNvSpPr/>
          <p:nvPr/>
        </p:nvSpPr>
        <p:spPr>
          <a:xfrm>
            <a:off x="2675082" y="5384748"/>
            <a:ext cx="982500" cy="282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3e3ceba650_5_371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5.2 사업자화면 ｜ 사업자 메인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21" name="Google Shape;621;g13e3ceba650_5_371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2" name="Google Shape;622;g13e3ceba650_5_371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3" name="Google Shape;623;g13e3ceba650_5_371"/>
          <p:cNvGraphicFramePr/>
          <p:nvPr>
            <p:extLst>
              <p:ext uri="{D42A27DB-BD31-4B8C-83A1-F6EECF244321}">
                <p14:modId xmlns:p14="http://schemas.microsoft.com/office/powerpoint/2010/main" val="343719270"/>
              </p:ext>
            </p:extLst>
          </p:nvPr>
        </p:nvGraphicFramePr>
        <p:xfrm>
          <a:off x="6594763" y="332509"/>
          <a:ext cx="2549000" cy="283653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사업자정보 클릭시 사업자 정보 화면으로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예약내역 클릭시 예약내역 화면으로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로그아웃 클릭시 로그아웃되며 메인화면으로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각 메뉴버튼 클릭시 관련페이지로 이동할수있다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클릭시 예약내역 화면으로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24" name="Google Shape;624;g13e3ceba650_5_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0" y="647700"/>
            <a:ext cx="6372100" cy="5772152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3e3ceba650_5_371"/>
          <p:cNvSpPr txBox="1"/>
          <p:nvPr/>
        </p:nvSpPr>
        <p:spPr>
          <a:xfrm>
            <a:off x="4572000" y="408324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13e3ceba650_5_371"/>
          <p:cNvSpPr/>
          <p:nvPr/>
        </p:nvSpPr>
        <p:spPr>
          <a:xfrm>
            <a:off x="1582881" y="1022298"/>
            <a:ext cx="3408300" cy="340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13e3ceba650_5_371"/>
          <p:cNvSpPr txBox="1"/>
          <p:nvPr/>
        </p:nvSpPr>
        <p:spPr>
          <a:xfrm>
            <a:off x="1245374" y="1135400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13e3ceba650_5_371"/>
          <p:cNvSpPr/>
          <p:nvPr/>
        </p:nvSpPr>
        <p:spPr>
          <a:xfrm>
            <a:off x="4726131" y="685748"/>
            <a:ext cx="1522200" cy="340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13e3ceba650_5_371"/>
          <p:cNvSpPr/>
          <p:nvPr/>
        </p:nvSpPr>
        <p:spPr>
          <a:xfrm>
            <a:off x="217632" y="4698949"/>
            <a:ext cx="6265800" cy="1991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13e3ceba650_5_371"/>
          <p:cNvSpPr txBox="1"/>
          <p:nvPr/>
        </p:nvSpPr>
        <p:spPr>
          <a:xfrm>
            <a:off x="286524" y="4418348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e3ceba650_5_386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5.2 사업자화면 ｜ 사업자 메인2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37" name="Google Shape;637;g13e3ceba650_5_386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g13e3ceba650_5_386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9" name="Google Shape;639;g13e3ceba650_5_386"/>
          <p:cNvGraphicFramePr/>
          <p:nvPr>
            <p:extLst>
              <p:ext uri="{D42A27DB-BD31-4B8C-83A1-F6EECF244321}">
                <p14:modId xmlns:p14="http://schemas.microsoft.com/office/powerpoint/2010/main" val="3825952544"/>
              </p:ext>
            </p:extLst>
          </p:nvPr>
        </p:nvGraphicFramePr>
        <p:xfrm>
          <a:off x="6594763" y="332509"/>
          <a:ext cx="2540000" cy="228789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클릭시 매출관리 화면으로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40" name="Google Shape;640;g13e3ceba650_5_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299" y="970041"/>
            <a:ext cx="6407150" cy="521636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13e3ceba650_5_386"/>
          <p:cNvSpPr txBox="1"/>
          <p:nvPr/>
        </p:nvSpPr>
        <p:spPr>
          <a:xfrm>
            <a:off x="69849" y="1106821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13e3ceba650_5_386"/>
          <p:cNvSpPr/>
          <p:nvPr/>
        </p:nvSpPr>
        <p:spPr>
          <a:xfrm>
            <a:off x="154131" y="1377896"/>
            <a:ext cx="6348300" cy="3610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0" y="619823"/>
            <a:ext cx="9144000" cy="5821608"/>
          </a:xfrm>
          <a:prstGeom prst="rect">
            <a:avLst/>
          </a:prstGeom>
          <a:gradFill>
            <a:gsLst>
              <a:gs pos="0">
                <a:srgbClr val="DAE5F1"/>
              </a:gs>
              <a:gs pos="100000">
                <a:srgbClr val="DAE5F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5" descr="C:\Users\udesignforce\Documents\네이트온 받은 파일\오목눈이\무제-1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2211333" y="4219441"/>
            <a:ext cx="4560183" cy="742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5"/>
          <p:cNvGrpSpPr/>
          <p:nvPr/>
        </p:nvGrpSpPr>
        <p:grpSpPr>
          <a:xfrm>
            <a:off x="3249222" y="4778516"/>
            <a:ext cx="2515263" cy="827963"/>
            <a:chOff x="3316669" y="4292872"/>
            <a:chExt cx="2515263" cy="827963"/>
          </a:xfrm>
        </p:grpSpPr>
        <p:pic>
          <p:nvPicPr>
            <p:cNvPr id="155" name="Google Shape;155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6669" y="4292872"/>
              <a:ext cx="2515263" cy="827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5"/>
            <p:cNvSpPr/>
            <p:nvPr/>
          </p:nvSpPr>
          <p:spPr>
            <a:xfrm>
              <a:off x="3589094" y="4466475"/>
              <a:ext cx="1970411" cy="292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ko-KR" sz="1300" b="1" i="0" u="none" strike="noStrike" cap="none">
                  <a:solidFill>
                    <a:srgbClr val="1850AC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기대효과</a:t>
              </a:r>
              <a:endParaRPr sz="1300" b="1" i="0" u="none" strike="noStrike" cap="none">
                <a:solidFill>
                  <a:srgbClr val="1850AC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</p:txBody>
        </p:sp>
      </p:grpSp>
      <p:sp>
        <p:nvSpPr>
          <p:cNvPr id="158" name="Google Shape;158;p5"/>
          <p:cNvSpPr/>
          <p:nvPr/>
        </p:nvSpPr>
        <p:spPr>
          <a:xfrm>
            <a:off x="3249222" y="688754"/>
            <a:ext cx="2484408" cy="248440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3404498" y="844030"/>
            <a:ext cx="2173856" cy="2173856"/>
          </a:xfrm>
          <a:prstGeom prst="ellipse">
            <a:avLst/>
          </a:prstGeom>
          <a:noFill/>
          <a:ln w="50800" cap="flat" cmpd="sng">
            <a:solidFill>
              <a:srgbClr val="1850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 descr="building icon pngì ëí ì´ë¯¸ì§ ê²ìê²°ê³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75382" y="1164439"/>
            <a:ext cx="1232088" cy="12320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4044252" y="2419377"/>
            <a:ext cx="89434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주요기능</a:t>
            </a:r>
            <a:endParaRPr sz="14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162" name="Google Shape;162;p5"/>
          <p:cNvCxnSpPr>
            <a:stCxn id="159" idx="2"/>
          </p:cNvCxnSpPr>
          <p:nvPr/>
        </p:nvCxnSpPr>
        <p:spPr>
          <a:xfrm rot="10800000">
            <a:off x="249398" y="1930958"/>
            <a:ext cx="3155100" cy="0"/>
          </a:xfrm>
          <a:prstGeom prst="straightConnector1">
            <a:avLst/>
          </a:prstGeom>
          <a:noFill/>
          <a:ln w="12700" cap="flat" cmpd="sng">
            <a:solidFill>
              <a:srgbClr val="1850A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5"/>
          <p:cNvCxnSpPr/>
          <p:nvPr/>
        </p:nvCxnSpPr>
        <p:spPr>
          <a:xfrm rot="10800000">
            <a:off x="5575177" y="1930958"/>
            <a:ext cx="3244973" cy="0"/>
          </a:xfrm>
          <a:prstGeom prst="straightConnector1">
            <a:avLst/>
          </a:prstGeom>
          <a:noFill/>
          <a:ln w="12700" cap="flat" cmpd="sng">
            <a:solidFill>
              <a:srgbClr val="1850A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5"/>
          <p:cNvSpPr txBox="1"/>
          <p:nvPr/>
        </p:nvSpPr>
        <p:spPr>
          <a:xfrm>
            <a:off x="179501" y="2287853"/>
            <a:ext cx="30867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호텔, 모텔, 펜션, 리조트, 글램핑/캠핑 등 이용자가 선호하는 숙소를 선택하면</a:t>
            </a:r>
            <a:endParaRPr sz="1100" b="0" i="0" u="none" strike="noStrike" cap="none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분류된 숙소 리스트와 리뷰를 확인하고 숙소를 예약할 수 있으며 예약 예정 또는 예약한 숙소를 상대방에게 공유할 수 있다.</a:t>
            </a:r>
            <a:endParaRPr sz="1100" b="1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165" name="Google Shape;165;p5" descr="book writing icon pngì ëí ì´ë¯¸ì§ ê²ìê²°ê³¼"/>
          <p:cNvPicPr preferRelativeResize="0"/>
          <p:nvPr/>
        </p:nvPicPr>
        <p:blipFill rotWithShape="1">
          <a:blip r:embed="rId6">
            <a:alphaModFix/>
          </a:blip>
          <a:srcRect b="16935"/>
          <a:stretch/>
        </p:blipFill>
        <p:spPr>
          <a:xfrm>
            <a:off x="1292974" y="1102973"/>
            <a:ext cx="821876" cy="68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 descr="monitor mouse icon pngì ëí ì´ë¯¸ì§ ê²ìê²°ê³¼"/>
          <p:cNvPicPr preferRelativeResize="0"/>
          <p:nvPr/>
        </p:nvPicPr>
        <p:blipFill rotWithShape="1">
          <a:blip r:embed="rId7">
            <a:alphaModFix/>
          </a:blip>
          <a:srcRect l="21401" r="21401"/>
          <a:stretch/>
        </p:blipFill>
        <p:spPr>
          <a:xfrm>
            <a:off x="7176642" y="1224839"/>
            <a:ext cx="635718" cy="61943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/>
        </p:nvSpPr>
        <p:spPr>
          <a:xfrm>
            <a:off x="179501" y="235375"/>
            <a:ext cx="308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Ⅰ. Project의 목적｜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주요기능 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179501" y="2001735"/>
            <a:ext cx="450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249397" y="3433890"/>
            <a:ext cx="450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283597" y="3719527"/>
            <a:ext cx="3086700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예약 전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마음에 드는 숙소를 찜</a:t>
            </a:r>
            <a:r>
              <a:rPr lang="ko-KR" sz="1100" b="0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할 수 있으며, </a:t>
            </a:r>
            <a:endParaRPr sz="1400" b="0" i="0" u="none" strike="noStrike" cap="none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찜 목록에서 찜했던 숙소 리스트들을 </a:t>
            </a:r>
            <a:endParaRPr sz="1100" b="0" i="0" u="none" strike="noStrike" cap="none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확인할 수 있다.</a:t>
            </a:r>
            <a:endParaRPr sz="1100" b="0" i="0" u="none" strike="noStrike" cap="none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cxnSp>
        <p:nvCxnSpPr>
          <p:cNvPr id="171" name="Google Shape;171;p5"/>
          <p:cNvCxnSpPr/>
          <p:nvPr/>
        </p:nvCxnSpPr>
        <p:spPr>
          <a:xfrm rot="10800000">
            <a:off x="223598" y="3427149"/>
            <a:ext cx="3042603" cy="6741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5"/>
          <p:cNvSpPr txBox="1"/>
          <p:nvPr/>
        </p:nvSpPr>
        <p:spPr>
          <a:xfrm>
            <a:off x="5868390" y="2001736"/>
            <a:ext cx="450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5908385" y="2287853"/>
            <a:ext cx="3086700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웹에서 제공하는 쿠폰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사용하여 저렴하게 원하는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숙소를 예약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할 수 있다.</a:t>
            </a:r>
            <a:endParaRPr sz="11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5"/>
          <p:cNvGrpSpPr/>
          <p:nvPr/>
        </p:nvGrpSpPr>
        <p:grpSpPr>
          <a:xfrm>
            <a:off x="138606" y="5157069"/>
            <a:ext cx="4057550" cy="1433641"/>
            <a:chOff x="1160735" y="2786127"/>
            <a:chExt cx="5292725" cy="1458901"/>
          </a:xfrm>
        </p:grpSpPr>
        <p:sp>
          <p:nvSpPr>
            <p:cNvPr id="175" name="Google Shape;175;p5"/>
            <p:cNvSpPr/>
            <p:nvPr/>
          </p:nvSpPr>
          <p:spPr>
            <a:xfrm>
              <a:off x="1160735" y="2786127"/>
              <a:ext cx="5292725" cy="145890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1376759" y="3120510"/>
              <a:ext cx="4714260" cy="75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0070C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rPr>
                <a:t>스마트기기를 통한 실시간 예약 진행과 결제가 직접 이루어져 </a:t>
              </a:r>
              <a:endParaRPr sz="1400" b="1" i="0" u="none" strike="noStrike" cap="none">
                <a:solidFill>
                  <a:srgbClr val="0070C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0070C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rPr>
                <a:t>고객 만족도를 높일 수 있다.</a:t>
              </a:r>
              <a:endParaRPr sz="1400" b="0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4685899" y="5138153"/>
            <a:ext cx="4057550" cy="1433641"/>
            <a:chOff x="1160735" y="2786127"/>
            <a:chExt cx="5292725" cy="1458901"/>
          </a:xfrm>
        </p:grpSpPr>
        <p:sp>
          <p:nvSpPr>
            <p:cNvPr id="178" name="Google Shape;178;p5"/>
            <p:cNvSpPr/>
            <p:nvPr/>
          </p:nvSpPr>
          <p:spPr>
            <a:xfrm>
              <a:off x="1160735" y="2786127"/>
              <a:ext cx="5292725" cy="145890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5"/>
            <p:cNvSpPr txBox="1"/>
            <p:nvPr/>
          </p:nvSpPr>
          <p:spPr>
            <a:xfrm>
              <a:off x="1376759" y="3120511"/>
              <a:ext cx="4714260" cy="75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0070C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rPr>
                <a:t>예약 간편화와 객실관리 연동으로 인한</a:t>
              </a:r>
              <a:endParaRPr sz="1400" b="1" i="0" u="none" strike="noStrike" cap="none">
                <a:solidFill>
                  <a:srgbClr val="0070C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0070C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rPr>
                <a:t>인건비 절약, 고객 관리의 편리성으로 매출 향상에 기여 할 수 있다.</a:t>
              </a:r>
              <a:endParaRPr sz="1400" b="0" i="0" u="none" strike="noStrike" cap="none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</p:grpSp>
      <p:sp>
        <p:nvSpPr>
          <p:cNvPr id="6" name="Google Shape;172;p5">
            <a:extLst>
              <a:ext uri="{FF2B5EF4-FFF2-40B4-BE49-F238E27FC236}">
                <a16:creationId xmlns:a16="http://schemas.microsoft.com/office/drawing/2014/main" id="{120EDD43-90DC-FD8B-8F3E-CE1AF938C233}"/>
              </a:ext>
            </a:extLst>
          </p:cNvPr>
          <p:cNvSpPr txBox="1"/>
          <p:nvPr/>
        </p:nvSpPr>
        <p:spPr>
          <a:xfrm>
            <a:off x="5873389" y="2816829"/>
            <a:ext cx="450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5">
            <a:extLst>
              <a:ext uri="{FF2B5EF4-FFF2-40B4-BE49-F238E27FC236}">
                <a16:creationId xmlns:a16="http://schemas.microsoft.com/office/drawing/2014/main" id="{CFDAA236-BCA2-4B75-2580-176C5062E00E}"/>
              </a:ext>
            </a:extLst>
          </p:cNvPr>
          <p:cNvSpPr txBox="1"/>
          <p:nvPr/>
        </p:nvSpPr>
        <p:spPr>
          <a:xfrm>
            <a:off x="5941092" y="3102946"/>
            <a:ext cx="3086700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100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관리자</a:t>
            </a:r>
            <a:r>
              <a:rPr lang="ko-KR" altLang="en-US" sz="1100" b="1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는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 전용 페이지를 이용</a:t>
            </a:r>
            <a:r>
              <a:rPr lang="ko-KR" altLang="en-US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하여 고객과 사업자의 정보와 더불어 다양한 서비스들을 관리할 수 있다</a:t>
            </a:r>
            <a:r>
              <a:rPr lang="ko-KR" sz="1100" b="0" i="0" u="none" strike="noStrike" cap="none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.</a:t>
            </a:r>
            <a:endParaRPr sz="1100" b="0" i="0" u="none" strike="noStrike" cap="none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3e3ceba650_5_397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5.2 사업자화면 ｜ 사업자 숙소관리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49" name="Google Shape;649;g13e3ceba650_5_397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0" name="Google Shape;650;g13e3ceba650_5_397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1" name="Google Shape;651;g13e3ceba650_5_397"/>
          <p:cNvGraphicFramePr/>
          <p:nvPr>
            <p:extLst>
              <p:ext uri="{D42A27DB-BD31-4B8C-83A1-F6EECF244321}">
                <p14:modId xmlns:p14="http://schemas.microsoft.com/office/powerpoint/2010/main" val="1250417824"/>
              </p:ext>
            </p:extLst>
          </p:nvPr>
        </p:nvGraphicFramePr>
        <p:xfrm>
          <a:off x="6594763" y="332509"/>
          <a:ext cx="2549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등록 버튼 클릭 시 숙소를 등록할수있는 숙소등록화면으로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수정 버튼 클릭 시 등록한 숙소를 수정할수있는는 수정화면으로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삭제버튼 클릭 시 숙소를 삭제한다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등록 된 사진 클릭시 숙소 정보로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52" name="Google Shape;652;g13e3ceba650_5_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9450"/>
            <a:ext cx="6373219" cy="60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13e3ceba650_5_397"/>
          <p:cNvSpPr/>
          <p:nvPr/>
        </p:nvSpPr>
        <p:spPr>
          <a:xfrm>
            <a:off x="4572000" y="2531674"/>
            <a:ext cx="995100" cy="289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13e3ceba650_5_397"/>
          <p:cNvSpPr txBox="1"/>
          <p:nvPr/>
        </p:nvSpPr>
        <p:spPr>
          <a:xfrm>
            <a:off x="5395586" y="1428749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13e3ceba650_5_397"/>
          <p:cNvSpPr txBox="1"/>
          <p:nvPr/>
        </p:nvSpPr>
        <p:spPr>
          <a:xfrm>
            <a:off x="4290688" y="230822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13e3ceba650_5_397"/>
          <p:cNvSpPr/>
          <p:nvPr/>
        </p:nvSpPr>
        <p:spPr>
          <a:xfrm>
            <a:off x="5669594" y="1661722"/>
            <a:ext cx="690300" cy="282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13e3ceba650_5_397"/>
          <p:cNvSpPr/>
          <p:nvPr/>
        </p:nvSpPr>
        <p:spPr>
          <a:xfrm>
            <a:off x="895350" y="2417374"/>
            <a:ext cx="2271600" cy="1527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13e3ceba650_5_397"/>
          <p:cNvSpPr txBox="1"/>
          <p:nvPr/>
        </p:nvSpPr>
        <p:spPr>
          <a:xfrm>
            <a:off x="683888" y="2105025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3e3ceba650_5_412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5.2 사업자화면 ｜ 사업자 숙소관리2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65" name="Google Shape;665;g13e3ceba650_5_412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g13e3ceba650_5_412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7" name="Google Shape;667;g13e3ceba650_5_412"/>
          <p:cNvGraphicFramePr/>
          <p:nvPr>
            <p:extLst>
              <p:ext uri="{D42A27DB-BD31-4B8C-83A1-F6EECF244321}">
                <p14:modId xmlns:p14="http://schemas.microsoft.com/office/powerpoint/2010/main" val="1910575621"/>
              </p:ext>
            </p:extLst>
          </p:nvPr>
        </p:nvGraphicFramePr>
        <p:xfrm>
          <a:off x="6594763" y="332509"/>
          <a:ext cx="2549000" cy="228789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등록된 숙소가 없으면 없습니다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가 표시됨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68" name="Google Shape;668;g13e3ceba650_5_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75" y="825500"/>
            <a:ext cx="6366726" cy="58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3e3ceba650_5_509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사업자 숙소 등록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75" name="Google Shape;675;g13e3ceba650_5_509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6" name="Google Shape;676;g13e3ceba650_5_509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7" name="Google Shape;677;g13e3ceba650_5_509"/>
          <p:cNvGraphicFramePr/>
          <p:nvPr>
            <p:extLst>
              <p:ext uri="{D42A27DB-BD31-4B8C-83A1-F6EECF244321}">
                <p14:modId xmlns:p14="http://schemas.microsoft.com/office/powerpoint/2010/main" val="2181557713"/>
              </p:ext>
            </p:extLst>
          </p:nvPr>
        </p:nvGraphicFramePr>
        <p:xfrm>
          <a:off x="6594763" y="332509"/>
          <a:ext cx="2549000" cy="324801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숙소정보를 입력할수있는 화면이다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파일선택시 숙소 사진을 올릴수 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등록 버튼 클릭 시 비어있는 항목이없다면 등록되고 있으면 비어있는란에 입력해주세요라는 문구가 뜨게한다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취소 버튼 클릭 시 입력했던 문구들이 지워진다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목록 버튼 클릭 시 숙소목록으로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78" name="Google Shape;678;g13e3ceba650_5_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891" y="927101"/>
            <a:ext cx="6302872" cy="56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13e3ceba650_5_509"/>
          <p:cNvSpPr txBox="1"/>
          <p:nvPr/>
        </p:nvSpPr>
        <p:spPr>
          <a:xfrm>
            <a:off x="723900" y="1284624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13e3ceba650_5_509"/>
          <p:cNvSpPr/>
          <p:nvPr/>
        </p:nvSpPr>
        <p:spPr>
          <a:xfrm>
            <a:off x="1506682" y="6173576"/>
            <a:ext cx="849300" cy="251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13e3ceba650_5_509"/>
          <p:cNvSpPr txBox="1"/>
          <p:nvPr/>
        </p:nvSpPr>
        <p:spPr>
          <a:xfrm>
            <a:off x="1131074" y="5828050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13e3ceba650_5_509"/>
          <p:cNvSpPr/>
          <p:nvPr/>
        </p:nvSpPr>
        <p:spPr>
          <a:xfrm>
            <a:off x="833580" y="1587446"/>
            <a:ext cx="4964100" cy="501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13e3ceba650_5_509"/>
          <p:cNvSpPr/>
          <p:nvPr/>
        </p:nvSpPr>
        <p:spPr>
          <a:xfrm>
            <a:off x="1493981" y="5862423"/>
            <a:ext cx="1033200" cy="200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13e3ceba650_5_509"/>
          <p:cNvSpPr txBox="1"/>
          <p:nvPr/>
        </p:nvSpPr>
        <p:spPr>
          <a:xfrm>
            <a:off x="1175524" y="6183650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e3ceba650_5_524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사업자 숙소 수정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91" name="Google Shape;691;g13e3ceba650_5_524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2" name="Google Shape;692;g13e3ceba650_5_524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3" name="Google Shape;693;g13e3ceba650_5_524"/>
          <p:cNvGraphicFramePr/>
          <p:nvPr>
            <p:extLst>
              <p:ext uri="{D42A27DB-BD31-4B8C-83A1-F6EECF244321}">
                <p14:modId xmlns:p14="http://schemas.microsoft.com/office/powerpoint/2010/main" val="179565079"/>
              </p:ext>
            </p:extLst>
          </p:nvPr>
        </p:nvGraphicFramePr>
        <p:xfrm>
          <a:off x="6594763" y="332509"/>
          <a:ext cx="2549000" cy="297369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숙소수정 화면으로 입력했던 숙소 정보들이 기입되어있고 등록한 사진도 보인다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수정 클릭 시 수정완료후 목록페이지로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취소 클릭 시 원래 등록되있던 정보로 수정한다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목록 클릭 시 목록페이지로 이동한다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94" name="Google Shape;694;g13e3ceba650_5_5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683" y="825498"/>
            <a:ext cx="6148584" cy="587374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13e3ceba650_5_524"/>
          <p:cNvSpPr txBox="1"/>
          <p:nvPr/>
        </p:nvSpPr>
        <p:spPr>
          <a:xfrm>
            <a:off x="558800" y="1030624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13e3ceba650_5_524"/>
          <p:cNvSpPr txBox="1"/>
          <p:nvPr/>
        </p:nvSpPr>
        <p:spPr>
          <a:xfrm>
            <a:off x="864374" y="6266199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13e3ceba650_5_524"/>
          <p:cNvSpPr/>
          <p:nvPr/>
        </p:nvSpPr>
        <p:spPr>
          <a:xfrm>
            <a:off x="846280" y="1327096"/>
            <a:ext cx="5452800" cy="5464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13e3ceba650_5_524"/>
          <p:cNvSpPr/>
          <p:nvPr/>
        </p:nvSpPr>
        <p:spPr>
          <a:xfrm>
            <a:off x="1151081" y="6478372"/>
            <a:ext cx="1033200" cy="200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e3ceba650_5_625"/>
          <p:cNvSpPr txBox="1"/>
          <p:nvPr/>
        </p:nvSpPr>
        <p:spPr>
          <a:xfrm>
            <a:off x="179497" y="235375"/>
            <a:ext cx="522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사업자 예약 관리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705" name="Google Shape;705;g13e3ceba650_5_625"/>
          <p:cNvCxnSpPr/>
          <p:nvPr/>
        </p:nvCxnSpPr>
        <p:spPr>
          <a:xfrm>
            <a:off x="6594764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g13e3ceba650_5_625"/>
          <p:cNvSpPr/>
          <p:nvPr/>
        </p:nvSpPr>
        <p:spPr>
          <a:xfrm>
            <a:off x="6594764" y="0"/>
            <a:ext cx="2549100" cy="332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7" name="Google Shape;707;g13e3ceba650_5_625"/>
          <p:cNvGraphicFramePr/>
          <p:nvPr>
            <p:extLst>
              <p:ext uri="{D42A27DB-BD31-4B8C-83A1-F6EECF244321}">
                <p14:modId xmlns:p14="http://schemas.microsoft.com/office/powerpoint/2010/main" val="41560690"/>
              </p:ext>
            </p:extLst>
          </p:nvPr>
        </p:nvGraphicFramePr>
        <p:xfrm>
          <a:off x="6594763" y="332509"/>
          <a:ext cx="2549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손님들이 예약한 예약정보이다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클릭시 세부 내역이 나온다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유형별로 예약 정보를 검색하여 조회할수있다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페이징 처리 버튼으로 예약내역이 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개 이상 넘어가면 눌러서 다음 페이지로 이동이 가능하다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08" name="Google Shape;708;g13e3ceba650_5_6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96" y="698500"/>
            <a:ext cx="6431556" cy="60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13e3ceba650_5_625"/>
          <p:cNvSpPr/>
          <p:nvPr/>
        </p:nvSpPr>
        <p:spPr>
          <a:xfrm>
            <a:off x="173180" y="3613096"/>
            <a:ext cx="6246600" cy="816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13e3ceba650_5_625"/>
          <p:cNvSpPr txBox="1"/>
          <p:nvPr/>
        </p:nvSpPr>
        <p:spPr>
          <a:xfrm>
            <a:off x="228600" y="3278525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13e3ceba650_5_625"/>
          <p:cNvSpPr txBox="1"/>
          <p:nvPr/>
        </p:nvSpPr>
        <p:spPr>
          <a:xfrm>
            <a:off x="4095750" y="3046750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13e3ceba650_5_625"/>
          <p:cNvSpPr/>
          <p:nvPr/>
        </p:nvSpPr>
        <p:spPr>
          <a:xfrm>
            <a:off x="4243531" y="3300198"/>
            <a:ext cx="2093700" cy="282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13e3ceba650_5_625"/>
          <p:cNvSpPr/>
          <p:nvPr/>
        </p:nvSpPr>
        <p:spPr>
          <a:xfrm>
            <a:off x="3176731" y="4259049"/>
            <a:ext cx="334800" cy="162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13e3ceba650_5_625"/>
          <p:cNvSpPr txBox="1"/>
          <p:nvPr/>
        </p:nvSpPr>
        <p:spPr>
          <a:xfrm>
            <a:off x="2882901" y="4094498"/>
            <a:ext cx="3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"/>
          <p:cNvSpPr txBox="1"/>
          <p:nvPr/>
        </p:nvSpPr>
        <p:spPr>
          <a:xfrm>
            <a:off x="179497" y="235375"/>
            <a:ext cx="52237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로그인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721" name="Google Shape;721;p4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2" name="Google Shape;722;p4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3" name="Google Shape;723;p4"/>
          <p:cNvGraphicFramePr/>
          <p:nvPr>
            <p:extLst>
              <p:ext uri="{D42A27DB-BD31-4B8C-83A1-F6EECF244321}">
                <p14:modId xmlns:p14="http://schemas.microsoft.com/office/powerpoint/2010/main" val="175650146"/>
              </p:ext>
            </p:extLst>
          </p:nvPr>
        </p:nvGraphicFramePr>
        <p:xfrm>
          <a:off x="6594763" y="332509"/>
          <a:ext cx="2540000" cy="283653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부여받은 계정으로 로그인하며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아이디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비밀번호 미입력 시 오류 알림창이 노출됩니다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로그인 버튼을 클릭하여 로그인 성공 시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관리자 메인 페이지로 이동합니다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로그인 버튼을 클릭하여 로그인 오류 시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로그인 오류 문구가 노출됩니다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24" name="Google Shape;7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39" y="939377"/>
            <a:ext cx="4599099" cy="321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"/>
          <p:cNvSpPr/>
          <p:nvPr/>
        </p:nvSpPr>
        <p:spPr>
          <a:xfrm>
            <a:off x="898629" y="2059560"/>
            <a:ext cx="3645983" cy="85783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"/>
          <p:cNvSpPr/>
          <p:nvPr/>
        </p:nvSpPr>
        <p:spPr>
          <a:xfrm>
            <a:off x="898629" y="2917398"/>
            <a:ext cx="3645983" cy="59388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3612" y="3805527"/>
            <a:ext cx="3516776" cy="294013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"/>
          <p:cNvSpPr/>
          <p:nvPr/>
        </p:nvSpPr>
        <p:spPr>
          <a:xfrm>
            <a:off x="3223747" y="4466052"/>
            <a:ext cx="2611446" cy="72811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"/>
          <p:cNvSpPr txBox="1"/>
          <p:nvPr/>
        </p:nvSpPr>
        <p:spPr>
          <a:xfrm>
            <a:off x="515126" y="198421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"/>
          <p:cNvSpPr txBox="1"/>
          <p:nvPr/>
        </p:nvSpPr>
        <p:spPr>
          <a:xfrm>
            <a:off x="541026" y="287598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"/>
          <p:cNvSpPr txBox="1"/>
          <p:nvPr/>
        </p:nvSpPr>
        <p:spPr>
          <a:xfrm>
            <a:off x="2878576" y="4389861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"/>
          <p:cNvSpPr txBox="1"/>
          <p:nvPr/>
        </p:nvSpPr>
        <p:spPr>
          <a:xfrm>
            <a:off x="179497" y="235375"/>
            <a:ext cx="52237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관리자 메인 페이지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738" name="Google Shape;738;p6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9" name="Google Shape;739;p6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0" name="Google Shape;740;p6"/>
          <p:cNvGraphicFramePr/>
          <p:nvPr>
            <p:extLst>
              <p:ext uri="{D42A27DB-BD31-4B8C-83A1-F6EECF244321}">
                <p14:modId xmlns:p14="http://schemas.microsoft.com/office/powerpoint/2010/main" val="595778585"/>
              </p:ext>
            </p:extLst>
          </p:nvPr>
        </p:nvGraphicFramePr>
        <p:xfrm>
          <a:off x="6594763" y="332509"/>
          <a:ext cx="2540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로그인 성공 시 보여지는 관리자 메인 페이지이며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default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값으로 일별 총 매출관리 페이지를 가져옵니다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 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2depth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메뉴를 선택하여 원하는 정보를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41" name="Google Shape;7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39" y="1866388"/>
            <a:ext cx="6428453" cy="314526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"/>
          <p:cNvSpPr/>
          <p:nvPr/>
        </p:nvSpPr>
        <p:spPr>
          <a:xfrm>
            <a:off x="75609" y="1866387"/>
            <a:ext cx="6445771" cy="31452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"/>
          <p:cNvSpPr/>
          <p:nvPr/>
        </p:nvSpPr>
        <p:spPr>
          <a:xfrm>
            <a:off x="84840" y="2179043"/>
            <a:ext cx="923828" cy="198760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"/>
          <p:cNvSpPr txBox="1"/>
          <p:nvPr/>
        </p:nvSpPr>
        <p:spPr>
          <a:xfrm>
            <a:off x="8651" y="1580564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"/>
          <p:cNvSpPr txBox="1"/>
          <p:nvPr/>
        </p:nvSpPr>
        <p:spPr>
          <a:xfrm>
            <a:off x="727276" y="186638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"/>
          <p:cNvSpPr txBox="1"/>
          <p:nvPr/>
        </p:nvSpPr>
        <p:spPr>
          <a:xfrm>
            <a:off x="179497" y="235375"/>
            <a:ext cx="52237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매출관리 – 일별 총 매출관리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752" name="Google Shape;752;p7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3" name="Google Shape;753;p7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54" name="Google Shape;754;p7"/>
          <p:cNvGraphicFramePr/>
          <p:nvPr>
            <p:extLst>
              <p:ext uri="{D42A27DB-BD31-4B8C-83A1-F6EECF244321}">
                <p14:modId xmlns:p14="http://schemas.microsoft.com/office/powerpoint/2010/main" val="1234293006"/>
              </p:ext>
            </p:extLst>
          </p:nvPr>
        </p:nvGraphicFramePr>
        <p:xfrm>
          <a:off x="6594763" y="332509"/>
          <a:ext cx="2540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년도와 월 선택 후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검색 버튼을 누르면 선택 값에 해당된 일별 총 매출관리 차트를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그래프에 마우스를 올리면 상세 매출 현황을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55" name="Google Shape;75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3" y="1866388"/>
            <a:ext cx="6445775" cy="31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"/>
          <p:cNvSpPr/>
          <p:nvPr/>
        </p:nvSpPr>
        <p:spPr>
          <a:xfrm>
            <a:off x="1093705" y="2347154"/>
            <a:ext cx="801083" cy="17923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"/>
          <p:cNvSpPr/>
          <p:nvPr/>
        </p:nvSpPr>
        <p:spPr>
          <a:xfrm>
            <a:off x="2639507" y="4366061"/>
            <a:ext cx="575034" cy="2436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"/>
          <p:cNvSpPr txBox="1"/>
          <p:nvPr/>
        </p:nvSpPr>
        <p:spPr>
          <a:xfrm>
            <a:off x="727276" y="2218577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7"/>
          <p:cNvSpPr txBox="1"/>
          <p:nvPr/>
        </p:nvSpPr>
        <p:spPr>
          <a:xfrm>
            <a:off x="2563301" y="4058261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"/>
          <p:cNvSpPr txBox="1"/>
          <p:nvPr/>
        </p:nvSpPr>
        <p:spPr>
          <a:xfrm>
            <a:off x="179497" y="235375"/>
            <a:ext cx="52237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매출관리 – 월별 총 매출관리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766" name="Google Shape;766;p8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8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8" name="Google Shape;768;p8"/>
          <p:cNvGraphicFramePr/>
          <p:nvPr>
            <p:extLst>
              <p:ext uri="{D42A27DB-BD31-4B8C-83A1-F6EECF244321}">
                <p14:modId xmlns:p14="http://schemas.microsoft.com/office/powerpoint/2010/main" val="3229054434"/>
              </p:ext>
            </p:extLst>
          </p:nvPr>
        </p:nvGraphicFramePr>
        <p:xfrm>
          <a:off x="6594763" y="332509"/>
          <a:ext cx="2540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년도 선택 후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검색 버튼을 누르면 선택 값에 해당된 월별 총 매출관리 차트를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그래프에 마우스를 올리면 상세 매출 현황을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69" name="Google Shape;7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3" y="1883559"/>
            <a:ext cx="6446620" cy="31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"/>
          <p:cNvSpPr/>
          <p:nvPr/>
        </p:nvSpPr>
        <p:spPr>
          <a:xfrm>
            <a:off x="1067655" y="2365947"/>
            <a:ext cx="544329" cy="19796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"/>
          <p:cNvSpPr/>
          <p:nvPr/>
        </p:nvSpPr>
        <p:spPr>
          <a:xfrm>
            <a:off x="2253009" y="3214628"/>
            <a:ext cx="593888" cy="2384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"/>
          <p:cNvSpPr txBox="1"/>
          <p:nvPr/>
        </p:nvSpPr>
        <p:spPr>
          <a:xfrm>
            <a:off x="727276" y="2294777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"/>
          <p:cNvSpPr txBox="1"/>
          <p:nvPr/>
        </p:nvSpPr>
        <p:spPr>
          <a:xfrm>
            <a:off x="2176801" y="290683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매출관리 – 카테고리별 총 매출관리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780" name="Google Shape;780;p9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1" name="Google Shape;781;p9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82" name="Google Shape;782;p9"/>
          <p:cNvGraphicFramePr/>
          <p:nvPr>
            <p:extLst>
              <p:ext uri="{D42A27DB-BD31-4B8C-83A1-F6EECF244321}">
                <p14:modId xmlns:p14="http://schemas.microsoft.com/office/powerpoint/2010/main" val="1345486445"/>
              </p:ext>
            </p:extLst>
          </p:nvPr>
        </p:nvGraphicFramePr>
        <p:xfrm>
          <a:off x="6594763" y="332509"/>
          <a:ext cx="2540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년도와 월 선택 후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검색 버튼을 누르면 선택 값에 해당된 카테고리별 총 매출관리 차트를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그래프에 마우스를 올리면 상세 매출 현황을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83" name="Google Shape;7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4" y="1883559"/>
            <a:ext cx="6446620" cy="31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9"/>
          <p:cNvSpPr/>
          <p:nvPr/>
        </p:nvSpPr>
        <p:spPr>
          <a:xfrm>
            <a:off x="1074851" y="2366008"/>
            <a:ext cx="801083" cy="17923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9"/>
          <p:cNvSpPr/>
          <p:nvPr/>
        </p:nvSpPr>
        <p:spPr>
          <a:xfrm>
            <a:off x="2036189" y="3770809"/>
            <a:ext cx="593888" cy="2384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"/>
          <p:cNvSpPr txBox="1"/>
          <p:nvPr/>
        </p:nvSpPr>
        <p:spPr>
          <a:xfrm>
            <a:off x="727276" y="2294777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"/>
          <p:cNvSpPr txBox="1"/>
          <p:nvPr/>
        </p:nvSpPr>
        <p:spPr>
          <a:xfrm>
            <a:off x="1975876" y="3429011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/>
          <p:nvPr/>
        </p:nvSpPr>
        <p:spPr>
          <a:xfrm>
            <a:off x="29967" y="3420568"/>
            <a:ext cx="9147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43" descr="C:\Users\KIMILHO\Desktop\목차.jpg"/>
          <p:cNvPicPr preferRelativeResize="0"/>
          <p:nvPr/>
        </p:nvPicPr>
        <p:blipFill rotWithShape="1">
          <a:blip r:embed="rId3">
            <a:alphaModFix/>
          </a:blip>
          <a:srcRect t="25180" r="10217" b="29245"/>
          <a:stretch/>
        </p:blipFill>
        <p:spPr>
          <a:xfrm>
            <a:off x="-2910" y="0"/>
            <a:ext cx="914691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3"/>
          <p:cNvSpPr/>
          <p:nvPr/>
        </p:nvSpPr>
        <p:spPr>
          <a:xfrm>
            <a:off x="-1" y="1"/>
            <a:ext cx="9144000" cy="3429000"/>
          </a:xfrm>
          <a:prstGeom prst="rect">
            <a:avLst/>
          </a:prstGeom>
          <a:gradFill>
            <a:gsLst>
              <a:gs pos="0">
                <a:srgbClr val="083060">
                  <a:alpha val="48235"/>
                </a:srgbClr>
              </a:gs>
              <a:gs pos="100000">
                <a:srgbClr val="083060">
                  <a:alpha val="4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3"/>
          <p:cNvSpPr txBox="1"/>
          <p:nvPr/>
        </p:nvSpPr>
        <p:spPr>
          <a:xfrm>
            <a:off x="2741309" y="4602315"/>
            <a:ext cx="40465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2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Ⅱ. </a:t>
            </a:r>
            <a:r>
              <a:rPr lang="ko-KR" sz="30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Project 개발일정</a:t>
            </a:r>
            <a:endParaRPr sz="3000" b="0" i="0" u="none" strike="noStrike" cap="none">
              <a:solidFill>
                <a:srgbClr val="59595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5AAA8-4F75-CE5E-DF43-5EFEDC781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" y="1403927"/>
            <a:ext cx="2806489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934BB87C-7C0E-F1C8-86C0-924EEFCCB0B0}"/>
              </a:ext>
            </a:extLst>
          </p:cNvPr>
          <p:cNvSpPr txBox="1"/>
          <p:nvPr/>
        </p:nvSpPr>
        <p:spPr>
          <a:xfrm>
            <a:off x="4953109" y="221243"/>
            <a:ext cx="3849789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11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매출관리 – 지역별 총 매출관리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794" name="Google Shape;794;p10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0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6" name="Google Shape;796;p10"/>
          <p:cNvGraphicFramePr/>
          <p:nvPr>
            <p:extLst>
              <p:ext uri="{D42A27DB-BD31-4B8C-83A1-F6EECF244321}">
                <p14:modId xmlns:p14="http://schemas.microsoft.com/office/powerpoint/2010/main" val="1932453281"/>
              </p:ext>
            </p:extLst>
          </p:nvPr>
        </p:nvGraphicFramePr>
        <p:xfrm>
          <a:off x="6594763" y="332509"/>
          <a:ext cx="2540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년도와 월 선택 후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검색 버튼을 누르면 선택 값에 해당된 지역별 총 매출관리 차트를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그래프에 마우스를 올리면 상세 매출 현황을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97" name="Google Shape;79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4" y="1883559"/>
            <a:ext cx="6446619" cy="3128307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"/>
          <p:cNvSpPr/>
          <p:nvPr/>
        </p:nvSpPr>
        <p:spPr>
          <a:xfrm>
            <a:off x="1074851" y="2366008"/>
            <a:ext cx="801083" cy="17923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0"/>
          <p:cNvSpPr/>
          <p:nvPr/>
        </p:nvSpPr>
        <p:spPr>
          <a:xfrm>
            <a:off x="3374798" y="3780236"/>
            <a:ext cx="593888" cy="2384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0"/>
          <p:cNvSpPr txBox="1"/>
          <p:nvPr/>
        </p:nvSpPr>
        <p:spPr>
          <a:xfrm>
            <a:off x="727276" y="2294777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0"/>
          <p:cNvSpPr txBox="1"/>
          <p:nvPr/>
        </p:nvSpPr>
        <p:spPr>
          <a:xfrm>
            <a:off x="3298601" y="347243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"/>
          <p:cNvSpPr txBox="1"/>
          <p:nvPr/>
        </p:nvSpPr>
        <p:spPr>
          <a:xfrm>
            <a:off x="179497" y="163252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고객관리 – 회원 정보 관리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808" name="Google Shape;808;p11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9" name="Google Shape;809;p11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0" name="Google Shape;810;p11"/>
          <p:cNvGraphicFramePr/>
          <p:nvPr>
            <p:extLst>
              <p:ext uri="{D42A27DB-BD31-4B8C-83A1-F6EECF244321}">
                <p14:modId xmlns:p14="http://schemas.microsoft.com/office/powerpoint/2010/main" val="4095485431"/>
              </p:ext>
            </p:extLst>
          </p:nvPr>
        </p:nvGraphicFramePr>
        <p:xfrm>
          <a:off x="6594763" y="332509"/>
          <a:ext cx="2540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회원의 총 명수를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회원 정보 삭제 버튼을 클릭하면 “정말 삭제하시겠습니까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?”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의 확인창이 뜨고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확인 버튼 클릭 시 회원 정보가 삭제되고 취소 버튼 클릭 시 회원 정보가 유지됩니다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11" name="Google Shape;81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4" y="1883559"/>
            <a:ext cx="6446616" cy="314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2859" y="4336232"/>
            <a:ext cx="4009976" cy="105869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3" name="Google Shape;813;p11"/>
          <p:cNvSpPr/>
          <p:nvPr/>
        </p:nvSpPr>
        <p:spPr>
          <a:xfrm>
            <a:off x="1074852" y="2356581"/>
            <a:ext cx="347024" cy="18859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1"/>
          <p:cNvSpPr/>
          <p:nvPr/>
        </p:nvSpPr>
        <p:spPr>
          <a:xfrm>
            <a:off x="4441790" y="2716370"/>
            <a:ext cx="271612" cy="18859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1"/>
          <p:cNvSpPr/>
          <p:nvPr/>
        </p:nvSpPr>
        <p:spPr>
          <a:xfrm>
            <a:off x="2081961" y="4241933"/>
            <a:ext cx="4252837" cy="125389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6" name="Google Shape;816;p11"/>
          <p:cNvCxnSpPr>
            <a:stCxn id="814" idx="3"/>
          </p:cNvCxnSpPr>
          <p:nvPr/>
        </p:nvCxnSpPr>
        <p:spPr>
          <a:xfrm>
            <a:off x="4713402" y="2810668"/>
            <a:ext cx="999300" cy="1431300"/>
          </a:xfrm>
          <a:prstGeom prst="bentConnector2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7" name="Google Shape;817;p11"/>
          <p:cNvSpPr txBox="1"/>
          <p:nvPr/>
        </p:nvSpPr>
        <p:spPr>
          <a:xfrm>
            <a:off x="727276" y="2294777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1"/>
          <p:cNvSpPr txBox="1"/>
          <p:nvPr/>
        </p:nvSpPr>
        <p:spPr>
          <a:xfrm>
            <a:off x="4084201" y="265678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사업자관리 – 사업자 가입 승인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825" name="Google Shape;825;p12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6" name="Google Shape;826;p12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7" name="Google Shape;827;p12"/>
          <p:cNvGraphicFramePr/>
          <p:nvPr>
            <p:extLst>
              <p:ext uri="{D42A27DB-BD31-4B8C-83A1-F6EECF244321}">
                <p14:modId xmlns:p14="http://schemas.microsoft.com/office/powerpoint/2010/main" val="1734472987"/>
              </p:ext>
            </p:extLst>
          </p:nvPr>
        </p:nvGraphicFramePr>
        <p:xfrm>
          <a:off x="6594763" y="332509"/>
          <a:ext cx="2540000" cy="228789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사업자 가입 승인 여부를 선택할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28" name="Google Shape;8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4" y="1883559"/>
            <a:ext cx="6457149" cy="314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2"/>
          <p:cNvSpPr/>
          <p:nvPr/>
        </p:nvSpPr>
        <p:spPr>
          <a:xfrm>
            <a:off x="4147990" y="2394409"/>
            <a:ext cx="706814" cy="5467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2"/>
          <p:cNvSpPr txBox="1"/>
          <p:nvPr/>
        </p:nvSpPr>
        <p:spPr>
          <a:xfrm>
            <a:off x="3775276" y="2294777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Ⅴ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Project 실행화면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5.3 관리자화면 ｜ 사업자관리 – 숙소 관리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837" name="Google Shape;837;p13"/>
          <p:cNvCxnSpPr/>
          <p:nvPr/>
        </p:nvCxnSpPr>
        <p:spPr>
          <a:xfrm>
            <a:off x="659476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8" name="Google Shape;838;p13"/>
          <p:cNvSpPr/>
          <p:nvPr/>
        </p:nvSpPr>
        <p:spPr>
          <a:xfrm>
            <a:off x="6594764" y="0"/>
            <a:ext cx="2549231" cy="33250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39" name="Google Shape;839;p13"/>
          <p:cNvGraphicFramePr/>
          <p:nvPr>
            <p:extLst>
              <p:ext uri="{D42A27DB-BD31-4B8C-83A1-F6EECF244321}">
                <p14:modId xmlns:p14="http://schemas.microsoft.com/office/powerpoint/2010/main" val="3406372202"/>
              </p:ext>
            </p:extLst>
          </p:nvPr>
        </p:nvGraphicFramePr>
        <p:xfrm>
          <a:off x="6594764" y="332509"/>
          <a:ext cx="2540000" cy="2699370"/>
        </p:xfrm>
        <a:graphic>
          <a:graphicData uri="http://schemas.openxmlformats.org/drawingml/2006/table">
            <a:tbl>
              <a:tblPr>
                <a:noFill/>
                <a:tableStyleId>{06D044E5-B4BB-4382-8971-C1CA1B56989B}</a:tableStyleId>
              </a:tblPr>
              <a:tblGrid>
                <a:gridCol w="2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숙소의 총 개수를 확인할 수 있습니다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숙소 삭제 버튼을 클릭하면 “정말 삭제하시겠습니까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?”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의 확인창이 뜨고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확인 버튼 클릭 시 숙소가 삭제되고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ko-KR" altLang="en-US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취소 버튼 클릭 시 숙소가 유지됩니다</a:t>
                      </a: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r>
                        <a:rPr lang="en-US" altLang="ko-KR" sz="900" b="0" i="0" u="none" strike="noStrike" cap="none">
                          <a:solidFill>
                            <a:srgbClr val="00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sym typeface="Arial"/>
                      </a:endParaRPr>
                    </a:p>
                  </a:txBody>
                  <a:tcPr marL="33225" marR="33225" marT="43200" marB="432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Malgun Gothic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66450" marR="66450" marT="43200" marB="432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40" name="Google Shape;84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4" y="1883559"/>
            <a:ext cx="6456734" cy="31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2859" y="4336232"/>
            <a:ext cx="4009976" cy="105869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2" name="Google Shape;842;p13"/>
          <p:cNvSpPr/>
          <p:nvPr/>
        </p:nvSpPr>
        <p:spPr>
          <a:xfrm>
            <a:off x="1074852" y="2356581"/>
            <a:ext cx="347024" cy="18859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3"/>
          <p:cNvSpPr/>
          <p:nvPr/>
        </p:nvSpPr>
        <p:spPr>
          <a:xfrm>
            <a:off x="4488925" y="2725797"/>
            <a:ext cx="271612" cy="18859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3"/>
          <p:cNvSpPr/>
          <p:nvPr/>
        </p:nvSpPr>
        <p:spPr>
          <a:xfrm>
            <a:off x="2081961" y="4241933"/>
            <a:ext cx="4252837" cy="125389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5" name="Google Shape;845;p13"/>
          <p:cNvCxnSpPr>
            <a:stCxn id="843" idx="3"/>
          </p:cNvCxnSpPr>
          <p:nvPr/>
        </p:nvCxnSpPr>
        <p:spPr>
          <a:xfrm>
            <a:off x="4760537" y="2820095"/>
            <a:ext cx="999300" cy="1431300"/>
          </a:xfrm>
          <a:prstGeom prst="bentConnector2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46" name="Google Shape;846;p13"/>
          <p:cNvSpPr txBox="1"/>
          <p:nvPr/>
        </p:nvSpPr>
        <p:spPr>
          <a:xfrm>
            <a:off x="727276" y="2294777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3"/>
          <p:cNvSpPr txBox="1"/>
          <p:nvPr/>
        </p:nvSpPr>
        <p:spPr>
          <a:xfrm>
            <a:off x="4160401" y="2656786"/>
            <a:ext cx="28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6"/>
          <p:cNvSpPr/>
          <p:nvPr/>
        </p:nvSpPr>
        <p:spPr>
          <a:xfrm>
            <a:off x="29967" y="3420568"/>
            <a:ext cx="9147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56" descr="C:\Users\KIMILHO\Desktop\목차.jpg"/>
          <p:cNvPicPr preferRelativeResize="0"/>
          <p:nvPr/>
        </p:nvPicPr>
        <p:blipFill rotWithShape="1">
          <a:blip r:embed="rId3">
            <a:alphaModFix/>
          </a:blip>
          <a:srcRect t="25180" r="10217" b="29245"/>
          <a:stretch/>
        </p:blipFill>
        <p:spPr>
          <a:xfrm>
            <a:off x="-2910" y="0"/>
            <a:ext cx="914691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6"/>
          <p:cNvSpPr/>
          <p:nvPr/>
        </p:nvSpPr>
        <p:spPr>
          <a:xfrm>
            <a:off x="-1" y="1"/>
            <a:ext cx="9144000" cy="3429000"/>
          </a:xfrm>
          <a:prstGeom prst="rect">
            <a:avLst/>
          </a:prstGeom>
          <a:gradFill>
            <a:gsLst>
              <a:gs pos="0">
                <a:srgbClr val="083060">
                  <a:alpha val="48235"/>
                </a:srgbClr>
              </a:gs>
              <a:gs pos="100000">
                <a:srgbClr val="083060">
                  <a:alpha val="4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6"/>
          <p:cNvSpPr txBox="1"/>
          <p:nvPr/>
        </p:nvSpPr>
        <p:spPr>
          <a:xfrm>
            <a:off x="2122408" y="4014410"/>
            <a:ext cx="489627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2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 . 프로젝트 구현</a:t>
            </a:r>
            <a:endParaRPr sz="3000" b="0" i="0" u="none" strike="noStrike" cap="none">
              <a:solidFill>
                <a:srgbClr val="59595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857" name="Google Shape;857;p56"/>
          <p:cNvSpPr txBox="1"/>
          <p:nvPr/>
        </p:nvSpPr>
        <p:spPr>
          <a:xfrm>
            <a:off x="3268718" y="4831782"/>
            <a:ext cx="4590472" cy="102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6-1 controller	6-2 domain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6-3 mapper		6-4 security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6-5 service		6-6 mapper.xml</a:t>
            </a: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70C8F-845E-D08D-F7AB-B71FC943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" y="1403927"/>
            <a:ext cx="2806489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081DAEE8-9CC8-98E8-D4AA-085F7388A909}"/>
              </a:ext>
            </a:extLst>
          </p:cNvPr>
          <p:cNvSpPr txBox="1"/>
          <p:nvPr/>
        </p:nvSpPr>
        <p:spPr>
          <a:xfrm>
            <a:off x="4953109" y="221243"/>
            <a:ext cx="3849789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11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프로젝트 구현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controller ｜ SearchController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863" name="Google Shape;8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190" y="955039"/>
            <a:ext cx="5667206" cy="539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5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프로젝트 구현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controller ｜ BusinessController</a:t>
            </a:r>
            <a:endParaRPr sz="1100" b="0" i="0" u="none" strike="noStrike" cap="none">
              <a:solidFill>
                <a:srgbClr val="3F3F3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869" name="Google Shape;8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550" y="907691"/>
            <a:ext cx="6147749" cy="521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6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프로젝트 구현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domain ｜ MemberVO, BusinessVO, AdminVO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875" name="Google Shape;8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557" y="957361"/>
            <a:ext cx="6189876" cy="118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558" y="2296409"/>
            <a:ext cx="3663492" cy="351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1245" y="2296409"/>
            <a:ext cx="2417484" cy="202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"/>
          <p:cNvSpPr txBox="1"/>
          <p:nvPr/>
        </p:nvSpPr>
        <p:spPr>
          <a:xfrm>
            <a:off x="179496" y="235375"/>
            <a:ext cx="602333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프로젝트 구현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mapper ｜ SearchMapper, TripMapper, BusinessAttachMapper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883" name="Google Shape;8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389" y="879981"/>
            <a:ext cx="4613488" cy="143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389" y="2479297"/>
            <a:ext cx="4189282" cy="183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389" y="4482638"/>
            <a:ext cx="4519219" cy="186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5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프로젝트 구현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security ｜ AdminLoginSuccessHandler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891" name="Google Shape;89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77" y="942655"/>
            <a:ext cx="7167421" cy="429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/>
          <p:nvPr/>
        </p:nvSpPr>
        <p:spPr>
          <a:xfrm>
            <a:off x="0" y="643874"/>
            <a:ext cx="9144000" cy="5821608"/>
          </a:xfrm>
          <a:prstGeom prst="rect">
            <a:avLst/>
          </a:prstGeom>
          <a:gradFill>
            <a:gsLst>
              <a:gs pos="0">
                <a:srgbClr val="DAE5F1"/>
              </a:gs>
              <a:gs pos="100000">
                <a:srgbClr val="DAE5F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4"/>
          <p:cNvSpPr txBox="1"/>
          <p:nvPr/>
        </p:nvSpPr>
        <p:spPr>
          <a:xfrm>
            <a:off x="179501" y="235375"/>
            <a:ext cx="308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Ⅱ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Project 개발일정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4879E-FD0C-4277-FDF7-34F5AA9A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1039"/>
            <a:ext cx="9144000" cy="409592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8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프로젝트 구현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service ｜ BusinessServiceImpl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897" name="Google Shape;8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015" y="851945"/>
            <a:ext cx="6111565" cy="540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9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프로젝트 구현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service ｜ SearchServiceImpl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903" name="Google Shape;9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5" y="833417"/>
            <a:ext cx="3878735" cy="488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0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프로젝트 구현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mapper.xml ｜ MemberMapper.xml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909" name="Google Shape;90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067" y="899374"/>
            <a:ext cx="8043842" cy="428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 txBox="1"/>
          <p:nvPr/>
        </p:nvSpPr>
        <p:spPr>
          <a:xfrm>
            <a:off x="179496" y="235375"/>
            <a:ext cx="60233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Ⅵ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</a:t>
            </a: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프로젝트 구현 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｜</a:t>
            </a:r>
            <a:r>
              <a:rPr lang="ko-KR" sz="11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mapper.xml ｜ BusinessMapper.xml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915" name="Google Shape;9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034" y="970126"/>
            <a:ext cx="8147705" cy="27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7"/>
          <p:cNvSpPr/>
          <p:nvPr/>
        </p:nvSpPr>
        <p:spPr>
          <a:xfrm>
            <a:off x="29967" y="3420568"/>
            <a:ext cx="9147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" name="Google Shape;921;p57" descr="C:\Users\KIMILHO\Desktop\목차.jpg"/>
          <p:cNvPicPr preferRelativeResize="0"/>
          <p:nvPr/>
        </p:nvPicPr>
        <p:blipFill rotWithShape="1">
          <a:blip r:embed="rId3">
            <a:alphaModFix/>
          </a:blip>
          <a:srcRect t="25180" r="10217" b="29245"/>
          <a:stretch/>
        </p:blipFill>
        <p:spPr>
          <a:xfrm>
            <a:off x="-2910" y="0"/>
            <a:ext cx="914691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57"/>
          <p:cNvSpPr/>
          <p:nvPr/>
        </p:nvSpPr>
        <p:spPr>
          <a:xfrm>
            <a:off x="-1" y="1"/>
            <a:ext cx="9144000" cy="3429000"/>
          </a:xfrm>
          <a:prstGeom prst="rect">
            <a:avLst/>
          </a:prstGeom>
          <a:gradFill>
            <a:gsLst>
              <a:gs pos="0">
                <a:srgbClr val="083060">
                  <a:alpha val="48235"/>
                </a:srgbClr>
              </a:gs>
              <a:gs pos="100000">
                <a:srgbClr val="083060">
                  <a:alpha val="4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7"/>
          <p:cNvSpPr txBox="1"/>
          <p:nvPr/>
        </p:nvSpPr>
        <p:spPr>
          <a:xfrm>
            <a:off x="1609755" y="3986701"/>
            <a:ext cx="592449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2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Ⅶ . 훈련 교사 및 팀원 소개</a:t>
            </a:r>
            <a:endParaRPr sz="3000" b="0" i="0" u="none" strike="noStrike" cap="none">
              <a:solidFill>
                <a:srgbClr val="59595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" name="Google Shape;98;p2">
            <a:extLst>
              <a:ext uri="{FF2B5EF4-FFF2-40B4-BE49-F238E27FC236}">
                <a16:creationId xmlns:a16="http://schemas.microsoft.com/office/drawing/2014/main" id="{45BA2B81-0B27-B62C-A857-222027B393BA}"/>
              </a:ext>
            </a:extLst>
          </p:cNvPr>
          <p:cNvSpPr txBox="1"/>
          <p:nvPr/>
        </p:nvSpPr>
        <p:spPr>
          <a:xfrm>
            <a:off x="4953109" y="221243"/>
            <a:ext cx="3849789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11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"/>
          <p:cNvSpPr txBox="1"/>
          <p:nvPr/>
        </p:nvSpPr>
        <p:spPr>
          <a:xfrm>
            <a:off x="179500" y="235375"/>
            <a:ext cx="36258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Ⅶ . 훈련 교사 및 팀원 소개</a:t>
            </a:r>
            <a:endParaRPr sz="16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1" name="Google Shape;931;p58"/>
          <p:cNvSpPr/>
          <p:nvPr/>
        </p:nvSpPr>
        <p:spPr>
          <a:xfrm>
            <a:off x="595310" y="2488222"/>
            <a:ext cx="3228543" cy="2225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장 :  윤 승 환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8"/>
          <p:cNvSpPr/>
          <p:nvPr/>
        </p:nvSpPr>
        <p:spPr>
          <a:xfrm>
            <a:off x="595302" y="2754853"/>
            <a:ext cx="3228543" cy="1509716"/>
          </a:xfrm>
          <a:prstGeom prst="rect">
            <a:avLst/>
          </a:prstGeom>
          <a:noFill/>
          <a:ln w="19050" cap="flat" cmpd="sng">
            <a:solidFill>
              <a:srgbClr val="D6D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3" name="Google Shape;933;p58"/>
          <p:cNvSpPr txBox="1"/>
          <p:nvPr/>
        </p:nvSpPr>
        <p:spPr>
          <a:xfrm>
            <a:off x="637996" y="2798832"/>
            <a:ext cx="3228543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■ </a:t>
            </a:r>
            <a:r>
              <a:rPr lang="ko-KR" sz="1100" b="1" i="0" u="none" strike="noStrike" cap="none">
                <a:solidFill>
                  <a:srgbClr val="31849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담당</a:t>
            </a: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 : </a:t>
            </a:r>
            <a:r>
              <a:rPr lang="ko-KR" sz="1100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기획</a:t>
            </a:r>
            <a:r>
              <a:rPr lang="en-US" altLang="ko-KR" sz="11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,</a:t>
            </a:r>
            <a:r>
              <a:rPr lang="ko-KR" sz="1100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개발 문서</a:t>
            </a:r>
            <a:r>
              <a:rPr lang="en-US" altLang="ko-KR" sz="1100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 </a:t>
            </a:r>
            <a:r>
              <a:rPr lang="ko-KR" altLang="en-US" sz="1100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및 소스코드</a:t>
            </a:r>
            <a:r>
              <a:rPr lang="ko-KR" sz="1100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관리</a:t>
            </a:r>
            <a:r>
              <a:rPr lang="en-US" altLang="ko-KR" sz="1100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개발</a:t>
            </a:r>
            <a:endParaRPr sz="1100" i="0" u="none" strike="noStrike" cap="none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■ </a:t>
            </a:r>
            <a:r>
              <a:rPr lang="ko-KR" sz="1100" b="1" i="0" u="none" strike="noStrike" cap="none">
                <a:solidFill>
                  <a:srgbClr val="31849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수행 역할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3302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Tx/>
              <a:buChar char="-"/>
            </a:pP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사용자 메인 페이지 구현</a:t>
            </a:r>
            <a:endParaRPr lang="en-US" altLang="ko-KR" sz="900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3302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Tx/>
              <a:buChar char="-"/>
            </a:pP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로그인 및 회원가입 기능 및 페이지 구현</a:t>
            </a:r>
            <a:endParaRPr lang="en-US" altLang="ko-KR" sz="900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3302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Tx/>
              <a:buChar char="-"/>
            </a:pP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사용자 정보</a:t>
            </a:r>
            <a:r>
              <a:rPr lang="en-US" altLang="ko-KR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숙소 조회</a:t>
            </a:r>
            <a:r>
              <a:rPr lang="en-US" altLang="ko-KR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예약 처리 기능 구현</a:t>
            </a:r>
            <a:endParaRPr lang="en-US" altLang="ko-KR" sz="900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3302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Tx/>
              <a:buChar char="-"/>
            </a:pP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사용자 및 사업자 화면 디자인 적용</a:t>
            </a:r>
          </a:p>
        </p:txBody>
      </p:sp>
      <p:sp>
        <p:nvSpPr>
          <p:cNvPr id="935" name="Google Shape;935;p58"/>
          <p:cNvSpPr/>
          <p:nvPr/>
        </p:nvSpPr>
        <p:spPr>
          <a:xfrm>
            <a:off x="5070328" y="2488222"/>
            <a:ext cx="3228543" cy="2225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장 :  장 순 현 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58"/>
          <p:cNvSpPr/>
          <p:nvPr/>
        </p:nvSpPr>
        <p:spPr>
          <a:xfrm>
            <a:off x="5070320" y="2754853"/>
            <a:ext cx="3228543" cy="1509716"/>
          </a:xfrm>
          <a:prstGeom prst="rect">
            <a:avLst/>
          </a:prstGeom>
          <a:noFill/>
          <a:ln w="19050" cap="flat" cmpd="sng">
            <a:solidFill>
              <a:srgbClr val="D6D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p58"/>
          <p:cNvSpPr txBox="1"/>
          <p:nvPr/>
        </p:nvSpPr>
        <p:spPr>
          <a:xfrm>
            <a:off x="5113015" y="2798832"/>
            <a:ext cx="3093300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■ </a:t>
            </a:r>
            <a:r>
              <a:rPr lang="ko-KR" altLang="en-US" sz="1100" b="1">
                <a:solidFill>
                  <a:srgbClr val="31849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Malgun Gothic"/>
              </a:rPr>
              <a:t>담당</a:t>
            </a: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 : </a:t>
            </a:r>
            <a:r>
              <a:rPr lang="ko-KR" altLang="en-US" sz="11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Malgun Gothic"/>
              </a:rPr>
              <a:t>자료조사</a:t>
            </a:r>
            <a:r>
              <a:rPr lang="en-US" altLang="ko-KR" sz="11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Malgun Gothic"/>
              </a:rPr>
              <a:t>, </a:t>
            </a:r>
            <a:r>
              <a:rPr lang="ko-KR" altLang="en-US" sz="11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Malgun Gothic"/>
              </a:rPr>
              <a:t>개발</a:t>
            </a:r>
            <a:endParaRPr sz="1100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■ </a:t>
            </a:r>
            <a:r>
              <a:rPr lang="ko-KR" altLang="en-US" sz="1100" b="1">
                <a:solidFill>
                  <a:srgbClr val="31849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Malgun Gothic"/>
              </a:rPr>
              <a:t>수행 역할</a:t>
            </a:r>
            <a:endParaRPr sz="1100" b="1">
              <a:solidFill>
                <a:srgbClr val="31849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Malgun Gothic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 typeface="Malgun Gothic"/>
              <a:buChar char="-"/>
            </a:pPr>
            <a:r>
              <a:rPr lang="ko-KR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사업자 메인 페이지 구현</a:t>
            </a:r>
            <a:endParaRPr sz="900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 typeface="Malgun Gothic"/>
              <a:buChar char="-"/>
            </a:pPr>
            <a:r>
              <a:rPr lang="ko-KR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숙소 관리(등록,수정) 페이지 구현</a:t>
            </a:r>
            <a:endParaRPr sz="900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 typeface="Malgun Gothic"/>
              <a:buChar char="-"/>
            </a:pPr>
            <a:r>
              <a:rPr lang="ko-KR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예약 관리(조회,검색) 페이지 구현</a:t>
            </a:r>
            <a:endParaRPr sz="900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171450" marR="0" lvl="0" indent="-107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000"/>
              <a:buFont typeface="Malgun Gothic"/>
              <a:buNone/>
            </a:pPr>
            <a:endParaRPr sz="900" b="0" i="0" u="none" strike="noStrike" cap="none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939" name="Google Shape;939;p58"/>
          <p:cNvSpPr/>
          <p:nvPr/>
        </p:nvSpPr>
        <p:spPr>
          <a:xfrm>
            <a:off x="595310" y="4641115"/>
            <a:ext cx="3228543" cy="2225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원 :  김 규 린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58"/>
          <p:cNvSpPr/>
          <p:nvPr/>
        </p:nvSpPr>
        <p:spPr>
          <a:xfrm>
            <a:off x="595302" y="4907746"/>
            <a:ext cx="3228543" cy="1509716"/>
          </a:xfrm>
          <a:prstGeom prst="rect">
            <a:avLst/>
          </a:prstGeom>
          <a:noFill/>
          <a:ln w="19050" cap="flat" cmpd="sng">
            <a:solidFill>
              <a:srgbClr val="D6D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58"/>
          <p:cNvSpPr txBox="1"/>
          <p:nvPr/>
        </p:nvSpPr>
        <p:spPr>
          <a:xfrm>
            <a:off x="637997" y="4951725"/>
            <a:ext cx="3093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■ </a:t>
            </a:r>
            <a:r>
              <a:rPr lang="ko-KR" altLang="en-US" sz="1100" b="1">
                <a:solidFill>
                  <a:srgbClr val="31849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Malgun Gothic"/>
              </a:rPr>
              <a:t>담당</a:t>
            </a: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 : </a:t>
            </a:r>
            <a:r>
              <a:rPr lang="ko-KR" sz="1100" b="1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자료조사, 개발</a:t>
            </a:r>
            <a:endParaRPr sz="1100" b="1" i="0" u="none" strike="noStrike" cap="none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■ </a:t>
            </a:r>
            <a:r>
              <a:rPr lang="ko-KR" altLang="en-US" sz="1100" b="1">
                <a:solidFill>
                  <a:srgbClr val="31849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Malgun Gothic"/>
              </a:rPr>
              <a:t>수행 역할</a:t>
            </a:r>
            <a:endParaRPr sz="1100" b="1">
              <a:solidFill>
                <a:srgbClr val="31849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Malgun Gothic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 typeface="Malgun Gothic"/>
              <a:buChar char="-"/>
            </a:pPr>
            <a:r>
              <a:rPr lang="ko-KR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여행지 추천 목록, 등록, 수정, 삭제 구현</a:t>
            </a:r>
            <a:endParaRPr sz="900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 typeface="Malgun Gothic"/>
              <a:buChar char="-"/>
            </a:pPr>
            <a:endParaRPr sz="1100" b="1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171450" marR="0" lvl="0" indent="-107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000"/>
              <a:buFont typeface="Malgun Gothic"/>
              <a:buNone/>
            </a:pPr>
            <a:endParaRPr sz="900" b="0" i="0" u="none" strike="noStrike" cap="none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943" name="Google Shape;943;p58"/>
          <p:cNvSpPr/>
          <p:nvPr/>
        </p:nvSpPr>
        <p:spPr>
          <a:xfrm>
            <a:off x="5070328" y="4641115"/>
            <a:ext cx="3228543" cy="2225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원 :  박 지 은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8"/>
          <p:cNvSpPr/>
          <p:nvPr/>
        </p:nvSpPr>
        <p:spPr>
          <a:xfrm>
            <a:off x="5070320" y="4907746"/>
            <a:ext cx="3228543" cy="1509716"/>
          </a:xfrm>
          <a:prstGeom prst="rect">
            <a:avLst/>
          </a:prstGeom>
          <a:noFill/>
          <a:ln w="19050" cap="flat" cmpd="sng">
            <a:solidFill>
              <a:srgbClr val="D6D7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5" name="Google Shape;94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9006" y="628312"/>
            <a:ext cx="914537" cy="914537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58"/>
          <p:cNvSpPr/>
          <p:nvPr/>
        </p:nvSpPr>
        <p:spPr>
          <a:xfrm>
            <a:off x="2752003" y="1638940"/>
            <a:ext cx="3228543" cy="2448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Malgun Gothic"/>
                <a:sym typeface="Malgun Gothic"/>
              </a:rPr>
              <a:t>훈 련 교 사 : 전 지 현</a:t>
            </a:r>
            <a:endParaRPr sz="1400" b="0" i="0" u="none" strike="noStrike" cap="none">
              <a:latin typeface="나눔스퀘어OTF_ac ExtraBold" panose="020B0600000101010101" pitchFamily="34" charset="-127"/>
              <a:ea typeface="나눔스퀘어OTF_ac ExtraBold" panose="020B0600000101010101" pitchFamily="34" charset="-127"/>
              <a:sym typeface="Arial"/>
            </a:endParaRPr>
          </a:p>
        </p:txBody>
      </p:sp>
      <p:sp>
        <p:nvSpPr>
          <p:cNvPr id="947" name="Google Shape;947;p58"/>
          <p:cNvSpPr txBox="1"/>
          <p:nvPr/>
        </p:nvSpPr>
        <p:spPr>
          <a:xfrm>
            <a:off x="5133805" y="4951346"/>
            <a:ext cx="30933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■ </a:t>
            </a:r>
            <a:r>
              <a:rPr lang="ko-KR" altLang="en-US" sz="1100" b="1">
                <a:solidFill>
                  <a:srgbClr val="31849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Malgun Gothic"/>
              </a:rPr>
              <a:t>담당</a:t>
            </a: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 : </a:t>
            </a:r>
            <a:r>
              <a:rPr lang="ko-KR" sz="1100" b="1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자료조사, 개발</a:t>
            </a:r>
            <a:endParaRPr sz="1100" b="1" i="0" u="none" strike="noStrike" cap="none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■ </a:t>
            </a:r>
            <a:r>
              <a:rPr lang="ko-KR" altLang="en-US" sz="1100" b="1">
                <a:solidFill>
                  <a:srgbClr val="31849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Malgun Gothic"/>
              </a:rPr>
              <a:t>수행 역할</a:t>
            </a:r>
            <a:endParaRPr sz="1100" b="1">
              <a:solidFill>
                <a:srgbClr val="31849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Malgun Gothic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 typeface="Malgun Gothic"/>
              <a:buChar char="-"/>
            </a:pP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관리자 로그인 페이지 구현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 typeface="Malgun Gothic"/>
              <a:buChar char="-"/>
            </a:pP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관리자 고객 관리 페이지 구현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 typeface="Malgun Gothic"/>
              <a:buChar char="-"/>
            </a:pP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관리자 숙소 관리 페이지 구현</a:t>
            </a:r>
            <a:endParaRPr lang="en-US" altLang="ko-KR" sz="900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100"/>
              <a:buFont typeface="Malgun Gothic"/>
              <a:buChar char="-"/>
            </a:pPr>
            <a:r>
              <a:rPr lang="ko-KR" altLang="en-US" sz="900">
                <a:solidFill>
                  <a:srgbClr val="3184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rPr>
              <a:t>관리자 화면 디자인 적용</a:t>
            </a:r>
          </a:p>
          <a:p>
            <a:pPr marL="171450" marR="0" lvl="0" indent="-107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49B"/>
              </a:buClr>
              <a:buSzPts val="1000"/>
              <a:buFont typeface="Malgun Gothic"/>
              <a:buNone/>
            </a:pPr>
            <a:endParaRPr sz="900" b="0" i="0" u="none" strike="noStrike" cap="none">
              <a:solidFill>
                <a:srgbClr val="31849B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9"/>
          <p:cNvSpPr/>
          <p:nvPr/>
        </p:nvSpPr>
        <p:spPr>
          <a:xfrm>
            <a:off x="29967" y="3420568"/>
            <a:ext cx="9147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59" descr="C:\Users\KIMILHO\Desktop\목차.jpg"/>
          <p:cNvPicPr preferRelativeResize="0"/>
          <p:nvPr/>
        </p:nvPicPr>
        <p:blipFill rotWithShape="1">
          <a:blip r:embed="rId3">
            <a:alphaModFix/>
          </a:blip>
          <a:srcRect t="25180" r="10217" b="29245"/>
          <a:stretch/>
        </p:blipFill>
        <p:spPr>
          <a:xfrm>
            <a:off x="-2910" y="0"/>
            <a:ext cx="914691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59"/>
          <p:cNvSpPr/>
          <p:nvPr/>
        </p:nvSpPr>
        <p:spPr>
          <a:xfrm>
            <a:off x="-1" y="1"/>
            <a:ext cx="9144000" cy="3429000"/>
          </a:xfrm>
          <a:prstGeom prst="rect">
            <a:avLst/>
          </a:prstGeom>
          <a:gradFill>
            <a:gsLst>
              <a:gs pos="0">
                <a:srgbClr val="083060">
                  <a:alpha val="48235"/>
                </a:srgbClr>
              </a:gs>
              <a:gs pos="100000">
                <a:srgbClr val="083060">
                  <a:alpha val="4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9"/>
          <p:cNvSpPr txBox="1"/>
          <p:nvPr/>
        </p:nvSpPr>
        <p:spPr>
          <a:xfrm>
            <a:off x="1609755" y="3986701"/>
            <a:ext cx="592449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2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Ⅷ . Project 후기</a:t>
            </a:r>
            <a:endParaRPr sz="3000" b="0" i="0" u="none" strike="noStrike" cap="none">
              <a:solidFill>
                <a:srgbClr val="59595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F614F8-FC2A-47FB-C64D-B6983F77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" y="1403927"/>
            <a:ext cx="2806489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8;p2">
            <a:extLst>
              <a:ext uri="{FF2B5EF4-FFF2-40B4-BE49-F238E27FC236}">
                <a16:creationId xmlns:a16="http://schemas.microsoft.com/office/drawing/2014/main" id="{290515DE-7C59-D1F3-FC92-0AE2C7D1A762}"/>
              </a:ext>
            </a:extLst>
          </p:cNvPr>
          <p:cNvSpPr txBox="1"/>
          <p:nvPr/>
        </p:nvSpPr>
        <p:spPr>
          <a:xfrm>
            <a:off x="4953109" y="221243"/>
            <a:ext cx="3849789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11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0"/>
          <p:cNvSpPr txBox="1"/>
          <p:nvPr/>
        </p:nvSpPr>
        <p:spPr>
          <a:xfrm>
            <a:off x="179500" y="235375"/>
            <a:ext cx="36258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Ⅷ . Project 후기</a:t>
            </a:r>
            <a:endParaRPr sz="1600" b="0" i="0" u="none" strike="noStrike" cap="none">
              <a:solidFill>
                <a:srgbClr val="59595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962" name="Google Shape;962;p60"/>
          <p:cNvSpPr/>
          <p:nvPr/>
        </p:nvSpPr>
        <p:spPr>
          <a:xfrm>
            <a:off x="161388" y="852005"/>
            <a:ext cx="1754692" cy="3603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윤 승 환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963" name="Google Shape;963;p60"/>
          <p:cNvSpPr/>
          <p:nvPr/>
        </p:nvSpPr>
        <p:spPr>
          <a:xfrm>
            <a:off x="160617" y="2261194"/>
            <a:ext cx="1755463" cy="3603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장 순 현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964" name="Google Shape;964;p60"/>
          <p:cNvSpPr/>
          <p:nvPr/>
        </p:nvSpPr>
        <p:spPr>
          <a:xfrm>
            <a:off x="161388" y="3878304"/>
            <a:ext cx="1754692" cy="3648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김 규 린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965" name="Google Shape;965;p60"/>
          <p:cNvSpPr/>
          <p:nvPr/>
        </p:nvSpPr>
        <p:spPr>
          <a:xfrm>
            <a:off x="161388" y="5451525"/>
            <a:ext cx="1754700" cy="3603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박 지 은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966" name="Google Shape;966;p60"/>
          <p:cNvSpPr txBox="1"/>
          <p:nvPr/>
        </p:nvSpPr>
        <p:spPr>
          <a:xfrm>
            <a:off x="711582" y="1267215"/>
            <a:ext cx="8081371" cy="85404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50000"/>
              </a:lnSpc>
              <a:buNone/>
              <a:defRPr sz="11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ko-KR" altLang="en-US"/>
              <a:t>첫 개발 팀프로젝트의 팀장의 역할을 맞게 되어 처음에는 잘 해낼 수 있을지에 대한 의문이 들었지만 하나하나 천천히 진행해 나가면서 완벽하진 않지만 프로젝트를 마무리 하였단 점에 있어서 다행이라고 생각합니다</a:t>
            </a:r>
            <a:r>
              <a:rPr lang="en-US" altLang="ko-KR"/>
              <a:t>. </a:t>
            </a:r>
            <a:r>
              <a:rPr lang="ko-KR" altLang="en-US"/>
              <a:t>팀프로젝트를 진행하면서 수업때 배웠던 내용들을 다시 복습할 수 있는 기회가 된 것 같아서 좋았고</a:t>
            </a:r>
            <a:r>
              <a:rPr lang="en-US" altLang="ko-KR"/>
              <a:t>, </a:t>
            </a:r>
            <a:r>
              <a:rPr lang="ko-KR" altLang="en-US"/>
              <a:t>협업방식에 대해 학습을 할 수 있어서 굉장히 의미 있는 시간이였습니다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967" name="Google Shape;967;p60"/>
          <p:cNvSpPr txBox="1"/>
          <p:nvPr/>
        </p:nvSpPr>
        <p:spPr>
          <a:xfrm>
            <a:off x="711569" y="2672712"/>
            <a:ext cx="8081435" cy="110795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처음 해보는 팀 프로젝트여서 걱정을 많이했습니다. 배우는 과정에서는 되게 기초적인 부분이여서 막상 처음 개발을 해보니 어디서부터 시작해야될지 고민도 많았지만 수업때 배웠던 과정을 되짚어 보면서 자료수집을 하면서 하니</a:t>
            </a:r>
            <a:r>
              <a:rPr lang="en-US" alt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시작할수 있었습니다.  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어려웠지만 그만큼 배운것도 많았다고 생각합니다. 완벽하게 다 개발을 하진 못했지만 최선을 다했습니다.  </a:t>
            </a:r>
            <a:endParaRPr lang="en-US" altLang="ko-KR"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어려울때마다 도움을 주신 팀원분들께 감사합니다. </a:t>
            </a:r>
            <a:endParaRPr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68" name="Google Shape;968;p60"/>
          <p:cNvSpPr txBox="1"/>
          <p:nvPr/>
        </p:nvSpPr>
        <p:spPr>
          <a:xfrm>
            <a:off x="711569" y="4243104"/>
            <a:ext cx="8081385" cy="110795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시작할 때만 해도 '내가 해낼 수 있을까' 라는 걱정이 굉장히 앞섰고, 팀에 민폐는 끼치지 말아야 겠다는 일념 때문에 굉장히 부담이 됐으나, 제가 어설프게 개발 했던 부분을 팀원들이 잘 이끌어 주고, 도와줘서 조금이나마 해낼 수 있었던 것 같습니다.</a:t>
            </a:r>
            <a:endParaRPr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또한 팀원들을 보며 앞으로 개발자가 되었을 때 가져야 할 자세를 배우게 되었고, 이 경험을 토대로 더 성장하는 계기가 되었습니다.</a:t>
            </a:r>
            <a:endParaRPr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1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어려운 것을 배우고 또 나아갈 수 있게 해준 팀원들께 너무 감사하고, 보람찼던 프로젝트였습니다.</a:t>
            </a:r>
            <a:endParaRPr sz="11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69" name="Google Shape;969;p60"/>
          <p:cNvSpPr txBox="1"/>
          <p:nvPr/>
        </p:nvSpPr>
        <p:spPr>
          <a:xfrm>
            <a:off x="711568" y="5862868"/>
            <a:ext cx="8081385" cy="60012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10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프로젝트를 시작하면서 어떻게 작업을 해야 할지 어려움이 많았지만,</a:t>
            </a:r>
            <a:r>
              <a:rPr lang="en-US" altLang="ko-KR" sz="110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sz="110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팀원들과의 소통을 통해 서로 오류 해결 방법을 찾으면서 더 많은 것을 배울 수 있었습니다.</a:t>
            </a:r>
            <a:r>
              <a:rPr lang="en-US" altLang="ko-KR" sz="110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sz="110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짧은 기간이지만 도움 주셨던 팀원들에게 감사하고,</a:t>
            </a:r>
            <a:r>
              <a:rPr lang="en-US" altLang="ko-KR" sz="110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sz="110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조금 아쉽지만 뿌듯한 프로젝트였습니다.</a:t>
            </a:r>
            <a:endParaRPr sz="110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" name="Google Shape;224;p47">
            <a:extLst>
              <a:ext uri="{FF2B5EF4-FFF2-40B4-BE49-F238E27FC236}">
                <a16:creationId xmlns:a16="http://schemas.microsoft.com/office/drawing/2014/main" id="{2627140F-E5AB-5877-1DD5-16865D31B633}"/>
              </a:ext>
            </a:extLst>
          </p:cNvPr>
          <p:cNvCxnSpPr>
            <a:cxnSpLocks/>
          </p:cNvCxnSpPr>
          <p:nvPr/>
        </p:nvCxnSpPr>
        <p:spPr>
          <a:xfrm flipH="1">
            <a:off x="179500" y="2200266"/>
            <a:ext cx="8456503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224;p47">
            <a:extLst>
              <a:ext uri="{FF2B5EF4-FFF2-40B4-BE49-F238E27FC236}">
                <a16:creationId xmlns:a16="http://schemas.microsoft.com/office/drawing/2014/main" id="{0EB23123-B136-A518-AD34-72BE454DDE45}"/>
              </a:ext>
            </a:extLst>
          </p:cNvPr>
          <p:cNvCxnSpPr>
            <a:cxnSpLocks/>
          </p:cNvCxnSpPr>
          <p:nvPr/>
        </p:nvCxnSpPr>
        <p:spPr>
          <a:xfrm flipH="1">
            <a:off x="258009" y="3817611"/>
            <a:ext cx="8456503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224;p47">
            <a:extLst>
              <a:ext uri="{FF2B5EF4-FFF2-40B4-BE49-F238E27FC236}">
                <a16:creationId xmlns:a16="http://schemas.microsoft.com/office/drawing/2014/main" id="{87EE9CB2-0974-13A9-0CAE-759775B9D26A}"/>
              </a:ext>
            </a:extLst>
          </p:cNvPr>
          <p:cNvCxnSpPr>
            <a:cxnSpLocks/>
          </p:cNvCxnSpPr>
          <p:nvPr/>
        </p:nvCxnSpPr>
        <p:spPr>
          <a:xfrm flipH="1">
            <a:off x="343748" y="5391981"/>
            <a:ext cx="8456503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30" descr="C:\Users\KIMILHO\Desktop\표지.jpg"/>
          <p:cNvPicPr preferRelativeResize="0"/>
          <p:nvPr/>
        </p:nvPicPr>
        <p:blipFill rotWithShape="1">
          <a:blip r:embed="rId3">
            <a:alphaModFix/>
          </a:blip>
          <a:srcRect l="12502" r="12502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83060">
                  <a:alpha val="83137"/>
                </a:srgbClr>
              </a:gs>
              <a:gs pos="37000">
                <a:srgbClr val="083060">
                  <a:alpha val="83137"/>
                </a:srgbClr>
              </a:gs>
              <a:gs pos="100000">
                <a:srgbClr val="083060">
                  <a:alpha val="5137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0"/>
          <p:cNvSpPr txBox="1"/>
          <p:nvPr/>
        </p:nvSpPr>
        <p:spPr>
          <a:xfrm>
            <a:off x="1344116" y="2636912"/>
            <a:ext cx="64557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감사합니다.</a:t>
            </a:r>
            <a:endParaRPr sz="36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977" name="Google Shape;977;p30"/>
          <p:cNvSpPr/>
          <p:nvPr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chemeClr val="lt1">
              <a:alpha val="8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B8EC3-E895-946D-CFE4-6D09EFD3A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9427"/>
            <a:ext cx="2806489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"/>
          <p:cNvSpPr/>
          <p:nvPr/>
        </p:nvSpPr>
        <p:spPr>
          <a:xfrm>
            <a:off x="29967" y="3420568"/>
            <a:ext cx="9147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45" descr="C:\Users\KIMILHO\Desktop\목차.jpg"/>
          <p:cNvPicPr preferRelativeResize="0"/>
          <p:nvPr/>
        </p:nvPicPr>
        <p:blipFill rotWithShape="1">
          <a:blip r:embed="rId3">
            <a:alphaModFix/>
          </a:blip>
          <a:srcRect t="25180" r="10217" b="29245"/>
          <a:stretch/>
        </p:blipFill>
        <p:spPr>
          <a:xfrm>
            <a:off x="-2910" y="0"/>
            <a:ext cx="914691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5"/>
          <p:cNvSpPr/>
          <p:nvPr/>
        </p:nvSpPr>
        <p:spPr>
          <a:xfrm>
            <a:off x="-1" y="1"/>
            <a:ext cx="9144000" cy="3429000"/>
          </a:xfrm>
          <a:prstGeom prst="rect">
            <a:avLst/>
          </a:prstGeom>
          <a:gradFill>
            <a:gsLst>
              <a:gs pos="0">
                <a:srgbClr val="083060">
                  <a:alpha val="48235"/>
                </a:srgbClr>
              </a:gs>
              <a:gs pos="100000">
                <a:srgbClr val="083060">
                  <a:alpha val="4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5"/>
          <p:cNvSpPr txBox="1"/>
          <p:nvPr/>
        </p:nvSpPr>
        <p:spPr>
          <a:xfrm>
            <a:off x="2886327" y="4988132"/>
            <a:ext cx="4161018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3-1 서버		3-2 </a:t>
            </a:r>
            <a:r>
              <a:rPr lang="ko-KR" alt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프론트엔드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3-3 DB		3-4 프레임워크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3-5 버전관리	3-6 개발 툴</a:t>
            </a:r>
            <a:r>
              <a:rPr lang="en-US" altLang="ko-KR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>
                <a:solidFill>
                  <a:srgbClr val="595959"/>
                </a:solidFill>
              </a:rPr>
              <a:t>및 사용 언어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5"/>
          <p:cNvSpPr txBox="1"/>
          <p:nvPr/>
        </p:nvSpPr>
        <p:spPr>
          <a:xfrm>
            <a:off x="2658182" y="4212744"/>
            <a:ext cx="40465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2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Ⅲ. </a:t>
            </a:r>
            <a:r>
              <a:rPr lang="ko-KR" sz="30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Project 기반기술</a:t>
            </a:r>
            <a:endParaRPr sz="3000" b="0" i="0" u="none" strike="noStrike" cap="none">
              <a:solidFill>
                <a:srgbClr val="59595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BB4C-23A7-BBB1-AE11-C9B5475B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0" y="1403927"/>
            <a:ext cx="2806489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565CE4B1-6033-6F0B-B656-95EF16EFC88C}"/>
              </a:ext>
            </a:extLst>
          </p:cNvPr>
          <p:cNvSpPr txBox="1"/>
          <p:nvPr/>
        </p:nvSpPr>
        <p:spPr>
          <a:xfrm>
            <a:off x="4953109" y="221243"/>
            <a:ext cx="3849789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숙박예약관리 시스템 구축</a:t>
            </a:r>
            <a:endParaRPr sz="1100" b="0" i="0" u="none" strike="noStrike" cap="none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/>
        </p:nvSpPr>
        <p:spPr>
          <a:xfrm>
            <a:off x="179500" y="235375"/>
            <a:ext cx="36258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Ⅲ</a:t>
            </a:r>
            <a:r>
              <a:rPr lang="ko-KR" sz="1600" b="0" i="0" u="none" strike="noStrike" cap="none">
                <a:solidFill>
                  <a:srgbClr val="3F3F3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. Project 기반기술｜</a:t>
            </a:r>
            <a:r>
              <a:rPr lang="ko-KR" sz="1300" b="0" i="0" u="none" strike="noStrike" cap="none">
                <a:solidFill>
                  <a:srgbClr val="A5A5A5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1. 서버</a:t>
            </a:r>
            <a:endParaRPr sz="1400" b="0" i="0" u="none" strike="noStrike" cap="none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211" name="Google Shape;21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4103" y="1177868"/>
            <a:ext cx="2175975" cy="21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6"/>
          <p:cNvSpPr txBox="1"/>
          <p:nvPr/>
        </p:nvSpPr>
        <p:spPr>
          <a:xfrm>
            <a:off x="671326" y="3837749"/>
            <a:ext cx="7601527" cy="180046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아파치 소프트웨어 재단에서 개발된 서블릿 컨테이너(또는 웹 컨테이너)만 있는 웹 애플리케이션 서버</a:t>
            </a:r>
            <a:endParaRPr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b="0" i="0" u="none" strike="noStrike" cap="none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웹 서버와 연동하여 실행할 수 있는 자바 환경을 제공하여 자바 서버 페이지(JSP)와 자바 서블릿이 실행할 수 있는 환경을 제공하고 있다. 관리툴을 통해 설정을 변경할수 있지만, XML 파일을 편집하여 설정할 수도 있다. 그리고 HTTP 서버도 자체 내장하기도 한다. </a:t>
            </a:r>
            <a:endParaRPr b="0" i="0" u="none" strike="noStrike" cap="none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3381</Words>
  <Application>Microsoft Office PowerPoint</Application>
  <PresentationFormat>화면 슬라이드 쇼(4:3)</PresentationFormat>
  <Paragraphs>782</Paragraphs>
  <Slides>78</Slides>
  <Notes>78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6" baseType="lpstr">
      <vt:lpstr>Gulim</vt:lpstr>
      <vt:lpstr>나눔스퀘어OTF</vt:lpstr>
      <vt:lpstr>나눔스퀘어OTF Bold</vt:lpstr>
      <vt:lpstr>나눔스퀘어OTF ExtraBold</vt:lpstr>
      <vt:lpstr>나눔스퀘어OTF_ac ExtraBold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</dc:creator>
  <cp:lastModifiedBy>윤 승환</cp:lastModifiedBy>
  <cp:revision>7</cp:revision>
  <dcterms:created xsi:type="dcterms:W3CDTF">2019-07-13T14:56:21Z</dcterms:created>
  <dcterms:modified xsi:type="dcterms:W3CDTF">2022-07-26T16:27:55Z</dcterms:modified>
</cp:coreProperties>
</file>